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9" r:id="rId3"/>
    <p:sldId id="259" r:id="rId4"/>
    <p:sldId id="309" r:id="rId5"/>
    <p:sldId id="310" r:id="rId6"/>
    <p:sldId id="311" r:id="rId7"/>
    <p:sldId id="260" r:id="rId8"/>
    <p:sldId id="312" r:id="rId9"/>
    <p:sldId id="313" r:id="rId10"/>
    <p:sldId id="314" r:id="rId11"/>
    <p:sldId id="315" r:id="rId12"/>
    <p:sldId id="296" r:id="rId13"/>
    <p:sldId id="297" r:id="rId14"/>
    <p:sldId id="298"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99" r:id="rId28"/>
    <p:sldId id="285" r:id="rId29"/>
    <p:sldId id="286" r:id="rId30"/>
    <p:sldId id="287" r:id="rId31"/>
    <p:sldId id="290" r:id="rId32"/>
    <p:sldId id="291" r:id="rId33"/>
    <p:sldId id="292" r:id="rId34"/>
    <p:sldId id="293" r:id="rId35"/>
    <p:sldId id="30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5"/>
    <p:restoredTop sz="96327"/>
  </p:normalViewPr>
  <p:slideViewPr>
    <p:cSldViewPr snapToGrid="0" snapToObjects="1">
      <p:cViewPr varScale="1">
        <p:scale>
          <a:sx n="86" d="100"/>
          <a:sy n="86" d="100"/>
        </p:scale>
        <p:origin x="-71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1C338-AB78-B94D-AC91-8D64D154EDC5}" type="datetimeFigureOut">
              <a:rPr lang="en-US" smtClean="0"/>
              <a:pPr/>
              <a:t>7/16/2020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5E4B6-02F1-A94A-9938-8BD8BAB92E16}" type="slidenum">
              <a:rPr lang="en-US" smtClean="0"/>
              <a:pPr/>
              <a:t>‹#›</a:t>
            </a:fld>
            <a:endParaRPr lang="en-US"/>
          </a:p>
        </p:txBody>
      </p:sp>
    </p:spTree>
    <p:extLst>
      <p:ext uri="{BB962C8B-B14F-4D97-AF65-F5344CB8AC3E}">
        <p14:creationId xmlns:p14="http://schemas.microsoft.com/office/powerpoint/2010/main" xmlns="" val="283532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a:t>
            </a:r>
          </a:p>
          <a:p>
            <a:r>
              <a:rPr lang="en-GB" dirty="0"/>
              <a:t>MCAR: Survey questions asked only to a random sample of original sample.</a:t>
            </a:r>
          </a:p>
          <a:p>
            <a:r>
              <a:rPr lang="en-GB" dirty="0"/>
              <a:t>MAR: Respondents in service occupations less likely to report income.</a:t>
            </a:r>
          </a:p>
          <a:p>
            <a:r>
              <a:rPr lang="en-GB" dirty="0"/>
              <a:t>NMAR: Respondents with high income less likely to report income.</a:t>
            </a:r>
          </a:p>
          <a:p>
            <a:endParaRPr lang="en-GB" dirty="0"/>
          </a:p>
          <a:p>
            <a:r>
              <a:rPr lang="en-GB" dirty="0"/>
              <a:t>NMAR is difficult to analyse / complex</a:t>
            </a:r>
          </a:p>
        </p:txBody>
      </p:sp>
      <p:sp>
        <p:nvSpPr>
          <p:cNvPr id="4" name="Slide Number Placeholder 3"/>
          <p:cNvSpPr>
            <a:spLocks noGrp="1"/>
          </p:cNvSpPr>
          <p:nvPr>
            <p:ph type="sldNum" sz="quarter" idx="10"/>
          </p:nvPr>
        </p:nvSpPr>
        <p:spPr/>
        <p:txBody>
          <a:bodyPr/>
          <a:lstStyle/>
          <a:p>
            <a:fld id="{2F86C87E-9E10-4602-BFEB-120D43B530E7}" type="slidenum">
              <a:rPr lang="en-GB" smtClean="0"/>
              <a:pPr/>
              <a:t>9</a:t>
            </a:fld>
            <a:endParaRPr lang="en-GB"/>
          </a:p>
        </p:txBody>
      </p:sp>
    </p:spTree>
    <p:extLst>
      <p:ext uri="{BB962C8B-B14F-4D97-AF65-F5344CB8AC3E}">
        <p14:creationId xmlns:p14="http://schemas.microsoft.com/office/powerpoint/2010/main" xmlns="" val="175734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F86C87E-9E10-4602-BFEB-120D43B530E7}" type="slidenum">
              <a:rPr lang="en-GB" smtClean="0"/>
              <a:pPr/>
              <a:t>10</a:t>
            </a:fld>
            <a:endParaRPr lang="en-GB"/>
          </a:p>
        </p:txBody>
      </p:sp>
    </p:spTree>
    <p:extLst>
      <p:ext uri="{BB962C8B-B14F-4D97-AF65-F5344CB8AC3E}">
        <p14:creationId xmlns:p14="http://schemas.microsoft.com/office/powerpoint/2010/main" xmlns="" val="2069626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A8C56-8C8F-F64E-BC0C-0FECD5D70DA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D415FA83-5DD2-294D-86CE-7108E7C7A3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1953BB83-C6D9-F348-A78A-7223E219E6B1}"/>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5CCAFCA3-D777-9547-9024-045AB7303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ED4264-30B5-6D4E-A847-B9531ABE3CB3}"/>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5820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53743F-E820-AB4D-97EA-82952C710F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80C88C72-B69D-8940-A0B1-B344EFAA14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F780F2B-A6A6-4A49-BF66-0B41E52561A2}"/>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76D73BD4-3DD6-D241-B4F8-8B4AFF42A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8361ED-4DED-CA45-BCAC-43EF9E152D5A}"/>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776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801FBD9-E278-5349-86BF-ED133AA919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2914D35-90A3-AC4E-B2E7-CB0F9E26155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468AE2F8-7B02-1E46-840A-65204AD8DA19}"/>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F0B013D8-27B7-8A46-844A-9A6ED9019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F41C72-8A8B-544A-AFAF-7DE0E682E95B}"/>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06037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6913C6-69AD-CD4E-B472-9F41E696F1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3974875F-7FC2-434F-A753-082DDA2CDE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2F7A0CA-9616-B841-BABD-03A0266F16CE}"/>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D31E7D47-1C0E-C74C-B42A-FDE78919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0590B6-FD65-204A-9CC6-1A7FB5D385C5}"/>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99620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3FEA0F-B21A-5746-A7DC-2DCB7772A6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37B41D7A-3BBE-8746-B315-6F5DB9275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F8167EAA-D166-F144-955A-543ACB8187DF}"/>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1224357C-58BD-A440-B508-95AE032D5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403EC6D-CAA6-084B-9C13-FC4060A8678E}"/>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95530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F8C2A-EB61-3B4B-AE92-EB334B3DCC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DDE0CC8E-F2C9-E147-9674-95E9F3FD92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26117CB1-7799-2D45-9A56-245305F869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BFE56A24-FF54-514C-8065-6F4AEA52578A}"/>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6" name="Footer Placeholder 5">
            <a:extLst>
              <a:ext uri="{FF2B5EF4-FFF2-40B4-BE49-F238E27FC236}">
                <a16:creationId xmlns:a16="http://schemas.microsoft.com/office/drawing/2014/main" xmlns="" id="{A9F3BBAE-E6C9-CC42-890C-2DD91865C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BFE5A70-22A2-4F44-82A4-63FDF2F0A928}"/>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8670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B34ED2-4B2F-2449-B004-D55F697B75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1DC3F6C1-C835-9842-8043-54A4B035A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75BA9999-EEC9-EA4B-AE1C-BE97A67BFC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5BD57B40-600C-9B44-AD95-8F5D862266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AA8CFC38-D3B3-2245-8CB7-F4FA7BD2BC8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1D6B2FF8-646A-304F-9EF8-7DA7127AEE77}"/>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8" name="Footer Placeholder 7">
            <a:extLst>
              <a:ext uri="{FF2B5EF4-FFF2-40B4-BE49-F238E27FC236}">
                <a16:creationId xmlns:a16="http://schemas.microsoft.com/office/drawing/2014/main" xmlns="" id="{56FB0FFC-1B7F-0B41-A234-0E4F531F33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DEC5EA4-F8BC-3C48-81B9-1A9A7D4F140D}"/>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228622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90D389-F015-5C4F-8CF0-C330DDAAC04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5CE81AC6-31DD-FB44-A5A2-969B0A93DF57}"/>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4" name="Footer Placeholder 3">
            <a:extLst>
              <a:ext uri="{FF2B5EF4-FFF2-40B4-BE49-F238E27FC236}">
                <a16:creationId xmlns:a16="http://schemas.microsoft.com/office/drawing/2014/main" xmlns="" id="{EFAF786B-819A-714E-8829-9B0FC8CA81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BBFF6A6-A76F-4047-A32A-A571E342FD2F}"/>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0418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D4D9DDC-E08B-B74C-AF86-7AEE22DB8D71}"/>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3" name="Footer Placeholder 2">
            <a:extLst>
              <a:ext uri="{FF2B5EF4-FFF2-40B4-BE49-F238E27FC236}">
                <a16:creationId xmlns:a16="http://schemas.microsoft.com/office/drawing/2014/main" xmlns="" id="{25EE045C-20AB-E34A-BC81-45A22ACFC0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D797928-717E-F342-B351-A6FB8C4485D7}"/>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1698411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A30AC6-90DA-CA48-932B-63EDE2F0A2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BF7140AC-7E83-6247-9F17-29B2F2ABB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48F987ED-87B1-E145-8B0A-1CA79A612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1FE02E99-B3E1-8D43-A7AE-C2F148B37CCF}"/>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6" name="Footer Placeholder 5">
            <a:extLst>
              <a:ext uri="{FF2B5EF4-FFF2-40B4-BE49-F238E27FC236}">
                <a16:creationId xmlns:a16="http://schemas.microsoft.com/office/drawing/2014/main" xmlns="" id="{3EE22A94-A3EF-5C48-B7E7-D1821C58AD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8347EBA-C7CE-754F-A44C-7B2720D690AB}"/>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75251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CE959D-D3B8-4E40-AB41-2456E76FF5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44E1041D-AD45-964A-BB21-74A355CA56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3006CB8-9C60-A948-A715-C647BD26C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05CCBAA3-1EDC-8B4B-9200-CEAF3CD09416}"/>
              </a:ext>
            </a:extLst>
          </p:cNvPr>
          <p:cNvSpPr>
            <a:spLocks noGrp="1"/>
          </p:cNvSpPr>
          <p:nvPr>
            <p:ph type="dt" sz="half" idx="10"/>
          </p:nvPr>
        </p:nvSpPr>
        <p:spPr/>
        <p:txBody>
          <a:bodyPr/>
          <a:lstStyle/>
          <a:p>
            <a:fld id="{E8ED3158-E7ED-EA4A-80B5-C5CAAE2B69EA}" type="datetimeFigureOut">
              <a:rPr lang="en-US" smtClean="0"/>
              <a:pPr/>
              <a:t>7/16/2020</a:t>
            </a:fld>
            <a:endParaRPr lang="en-US"/>
          </a:p>
        </p:txBody>
      </p:sp>
      <p:sp>
        <p:nvSpPr>
          <p:cNvPr id="6" name="Footer Placeholder 5">
            <a:extLst>
              <a:ext uri="{FF2B5EF4-FFF2-40B4-BE49-F238E27FC236}">
                <a16:creationId xmlns:a16="http://schemas.microsoft.com/office/drawing/2014/main" xmlns="" id="{97B0DBFA-8E04-A44C-AFEC-D9096A1F0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8E26960-E328-064E-847B-0638F2707DEE}"/>
              </a:ext>
            </a:extLst>
          </p:cNvPr>
          <p:cNvSpPr>
            <a:spLocks noGrp="1"/>
          </p:cNvSpPr>
          <p:nvPr>
            <p:ph type="sldNum" sz="quarter" idx="12"/>
          </p:nvPr>
        </p:nvSpPr>
        <p:spPr/>
        <p:txBody>
          <a:body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374239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FC65671-B31D-FB46-8AD5-09DC2F384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60833886-063C-9C46-9A35-2B80E2BAF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19541F42-C9EF-6649-918A-EC62D8D54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D3158-E7ED-EA4A-80B5-C5CAAE2B69EA}" type="datetimeFigureOut">
              <a:rPr lang="en-US" smtClean="0"/>
              <a:pPr/>
              <a:t>7/16/2020</a:t>
            </a:fld>
            <a:endParaRPr lang="en-US"/>
          </a:p>
        </p:txBody>
      </p:sp>
      <p:sp>
        <p:nvSpPr>
          <p:cNvPr id="5" name="Footer Placeholder 4">
            <a:extLst>
              <a:ext uri="{FF2B5EF4-FFF2-40B4-BE49-F238E27FC236}">
                <a16:creationId xmlns:a16="http://schemas.microsoft.com/office/drawing/2014/main" xmlns="" id="{9C481D3A-6F5F-3C40-BE7D-ED4D58809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D571202-DA51-BD45-B123-4954DD3AD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6AF625-9D9B-3F47-A88D-958B428781A0}" type="slidenum">
              <a:rPr lang="en-US" smtClean="0"/>
              <a:pPr/>
              <a:t>‹#›</a:t>
            </a:fld>
            <a:endParaRPr lang="en-US"/>
          </a:p>
        </p:txBody>
      </p:sp>
    </p:spTree>
    <p:extLst>
      <p:ext uri="{BB962C8B-B14F-4D97-AF65-F5344CB8AC3E}">
        <p14:creationId xmlns:p14="http://schemas.microsoft.com/office/powerpoint/2010/main" xmlns="" val="4188500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76F98F-6B83-0848-9D61-DCDE95BD252D}"/>
              </a:ext>
            </a:extLst>
          </p:cNvPr>
          <p:cNvSpPr>
            <a:spLocks noGrp="1"/>
          </p:cNvSpPr>
          <p:nvPr>
            <p:ph type="ctrTitle"/>
          </p:nvPr>
        </p:nvSpPr>
        <p:spPr/>
        <p:txBody>
          <a:bodyPr/>
          <a:lstStyle/>
          <a:p>
            <a:r>
              <a:rPr lang="en-US" dirty="0"/>
              <a:t>Handling missing data</a:t>
            </a:r>
          </a:p>
        </p:txBody>
      </p:sp>
    </p:spTree>
    <p:extLst>
      <p:ext uri="{BB962C8B-B14F-4D97-AF65-F5344CB8AC3E}">
        <p14:creationId xmlns:p14="http://schemas.microsoft.com/office/powerpoint/2010/main" xmlns="" val="1160120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121545"/>
            <a:ext cx="7924800" cy="927937"/>
          </a:xfrm>
        </p:spPr>
        <p:txBody>
          <a:bodyPr>
            <a:normAutofit/>
          </a:bodyPr>
          <a:lstStyle/>
          <a:p>
            <a:r>
              <a:rPr lang="en-GB" dirty="0"/>
              <a:t>Missing data</a:t>
            </a:r>
          </a:p>
        </p:txBody>
      </p:sp>
      <p:sp>
        <p:nvSpPr>
          <p:cNvPr id="3" name="Content Placeholder 2"/>
          <p:cNvSpPr>
            <a:spLocks noGrp="1"/>
          </p:cNvSpPr>
          <p:nvPr>
            <p:ph idx="1"/>
          </p:nvPr>
        </p:nvSpPr>
        <p:spPr>
          <a:xfrm>
            <a:off x="789709" y="1049482"/>
            <a:ext cx="10453255" cy="5808518"/>
          </a:xfrm>
        </p:spPr>
        <p:txBody>
          <a:bodyPr>
            <a:normAutofit/>
          </a:bodyPr>
          <a:lstStyle/>
          <a:p>
            <a:r>
              <a:rPr lang="en-US" altLang="en-US" b="0" dirty="0"/>
              <a:t>Another example: </a:t>
            </a:r>
            <a:r>
              <a:rPr lang="en-US" altLang="en-US" dirty="0"/>
              <a:t>Survey data on drug use.</a:t>
            </a:r>
          </a:p>
          <a:p>
            <a:endParaRPr lang="en-US" altLang="en-US" b="0" dirty="0"/>
          </a:p>
          <a:p>
            <a:pPr marL="342900" indent="-342900"/>
            <a:r>
              <a:rPr lang="en-US" altLang="en-US" b="1" dirty="0"/>
              <a:t>Missing Completely at Random </a:t>
            </a:r>
            <a:r>
              <a:rPr lang="en-US" altLang="en-US" b="0" dirty="0"/>
              <a:t>(MCAR):</a:t>
            </a:r>
          </a:p>
          <a:p>
            <a:pPr marL="800100" lvl="1" indent="-342900"/>
            <a:r>
              <a:rPr lang="en-GB" dirty="0"/>
              <a:t>You removed 10% of the respondents data randomly.</a:t>
            </a:r>
          </a:p>
          <a:p>
            <a:pPr marL="800100" lvl="1" indent="-342900"/>
            <a:endParaRPr lang="en-GB" sz="800" dirty="0"/>
          </a:p>
          <a:p>
            <a:pPr lvl="1" indent="0">
              <a:buNone/>
            </a:pPr>
            <a:endParaRPr lang="en-GB" sz="800" dirty="0"/>
          </a:p>
          <a:p>
            <a:pPr marL="342900" indent="-342900"/>
            <a:r>
              <a:rPr lang="en-US" altLang="en-US" b="1" dirty="0"/>
              <a:t>Missing at Random </a:t>
            </a:r>
            <a:r>
              <a:rPr lang="en-US" altLang="en-US" b="0" dirty="0"/>
              <a:t>(MAR):</a:t>
            </a:r>
          </a:p>
          <a:p>
            <a:pPr marL="800100" lvl="1" indent="-342900"/>
            <a:r>
              <a:rPr lang="en-GB" dirty="0"/>
              <a:t>People who come from poorer families might be less inclined to answer questions about drug use, and so the level of drug use is related to family income.</a:t>
            </a:r>
          </a:p>
          <a:p>
            <a:pPr marL="800100" lvl="1" indent="-342900"/>
            <a:endParaRPr lang="en-GB" sz="800" dirty="0"/>
          </a:p>
          <a:p>
            <a:pPr marL="342900" indent="-342900"/>
            <a:r>
              <a:rPr lang="en-US" altLang="en-US" b="1" dirty="0"/>
              <a:t>Not Missing at Random </a:t>
            </a:r>
            <a:r>
              <a:rPr lang="en-US" altLang="en-US" b="0" dirty="0"/>
              <a:t>(NMAR):</a:t>
            </a:r>
          </a:p>
          <a:p>
            <a:pPr marL="800100" lvl="1" indent="-342900"/>
            <a:r>
              <a:rPr lang="en-GB" dirty="0"/>
              <a:t>Students skipped the question on drug use because they feared that they would be expelled from school.</a:t>
            </a:r>
            <a:endParaRPr lang="en-US" altLang="en-US" b="0" dirty="0"/>
          </a:p>
        </p:txBody>
      </p:sp>
      <p:sp>
        <p:nvSpPr>
          <p:cNvPr id="4" name="TextBox 3"/>
          <p:cNvSpPr txBox="1"/>
          <p:nvPr/>
        </p:nvSpPr>
        <p:spPr>
          <a:xfrm>
            <a:off x="5638801" y="3593068"/>
            <a:ext cx="2150269" cy="369332"/>
          </a:xfrm>
          <a:prstGeom prst="rect">
            <a:avLst/>
          </a:prstGeom>
          <a:noFill/>
        </p:spPr>
        <p:txBody>
          <a:bodyPr wrap="none" rtlCol="0">
            <a:spAutoFit/>
          </a:bodyPr>
          <a:lstStyle/>
          <a:p>
            <a:r>
              <a:rPr lang="en-GB" dirty="0">
                <a:solidFill>
                  <a:srgbClr val="FF0000"/>
                </a:solidFill>
              </a:rPr>
              <a:t>(most common type)</a:t>
            </a:r>
          </a:p>
        </p:txBody>
      </p:sp>
    </p:spTree>
    <p:extLst>
      <p:ext uri="{BB962C8B-B14F-4D97-AF65-F5344CB8AC3E}">
        <p14:creationId xmlns:p14="http://schemas.microsoft.com/office/powerpoint/2010/main" xmlns="" val="387585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4800" cy="792855"/>
          </a:xfrm>
        </p:spPr>
        <p:txBody>
          <a:bodyPr>
            <a:normAutofit/>
          </a:bodyPr>
          <a:lstStyle/>
          <a:p>
            <a:r>
              <a:rPr lang="en-GB" dirty="0"/>
              <a:t>Missing data</a:t>
            </a:r>
          </a:p>
        </p:txBody>
      </p:sp>
      <p:sp>
        <p:nvSpPr>
          <p:cNvPr id="3" name="Content Placeholder 2"/>
          <p:cNvSpPr>
            <a:spLocks noGrp="1"/>
          </p:cNvSpPr>
          <p:nvPr>
            <p:ph idx="1"/>
          </p:nvPr>
        </p:nvSpPr>
        <p:spPr>
          <a:xfrm>
            <a:off x="976745" y="945573"/>
            <a:ext cx="10692246" cy="5912427"/>
          </a:xfrm>
        </p:spPr>
        <p:txBody>
          <a:bodyPr>
            <a:normAutofit lnSpcReduction="10000"/>
          </a:bodyPr>
          <a:lstStyle/>
          <a:p>
            <a:pPr marL="342900" indent="-342900"/>
            <a:r>
              <a:rPr lang="en-US" altLang="en-US" sz="3200" b="0" dirty="0"/>
              <a:t>Generally the procedure for dealing with missing data is:</a:t>
            </a:r>
          </a:p>
          <a:p>
            <a:pPr marL="914400" lvl="1" indent="-457200">
              <a:buFont typeface="+mj-lt"/>
              <a:buAutoNum type="arabicPeriod"/>
            </a:pPr>
            <a:r>
              <a:rPr lang="en-US" altLang="en-US" sz="2800" b="0" dirty="0"/>
              <a:t>Identify the missing data.</a:t>
            </a:r>
          </a:p>
          <a:p>
            <a:pPr marL="914400" lvl="1" indent="-457200">
              <a:buFont typeface="+mj-lt"/>
              <a:buAutoNum type="arabicPeriod"/>
            </a:pPr>
            <a:r>
              <a:rPr lang="en-US" altLang="en-US" sz="2800" dirty="0"/>
              <a:t>Identify the cause of the missing data.</a:t>
            </a:r>
          </a:p>
          <a:p>
            <a:pPr marL="914400" lvl="1" indent="-457200">
              <a:buFont typeface="+mj-lt"/>
              <a:buAutoNum type="arabicPeriod"/>
            </a:pPr>
            <a:r>
              <a:rPr lang="en-US" altLang="en-US" sz="2800" b="0" dirty="0"/>
              <a:t>Either:</a:t>
            </a:r>
          </a:p>
          <a:p>
            <a:pPr marL="1600200" lvl="2" indent="-457200">
              <a:buFont typeface="+mj-lt"/>
              <a:buAutoNum type="alphaUcPeriod"/>
            </a:pPr>
            <a:r>
              <a:rPr lang="en-US" altLang="en-US" sz="2800" dirty="0"/>
              <a:t>Remove the rows containing the missing data</a:t>
            </a:r>
          </a:p>
          <a:p>
            <a:pPr marL="2057400" lvl="3" indent="-457200"/>
            <a:r>
              <a:rPr lang="en-US" altLang="en-US" sz="2800" dirty="0"/>
              <a:t>Also called the </a:t>
            </a:r>
            <a:r>
              <a:rPr lang="en-US" altLang="en-US" sz="2800" b="1" dirty="0"/>
              <a:t>naïve approach</a:t>
            </a:r>
            <a:r>
              <a:rPr lang="en-US" altLang="en-US" sz="2800" dirty="0"/>
              <a:t>.</a:t>
            </a:r>
          </a:p>
          <a:p>
            <a:pPr marL="2057400" lvl="3" indent="-457200"/>
            <a:r>
              <a:rPr lang="en-US" altLang="en-US" sz="2800" dirty="0"/>
              <a:t>Make sure missing data isn’t biased!</a:t>
            </a:r>
          </a:p>
          <a:p>
            <a:pPr marL="1600200" lvl="2" indent="-457200">
              <a:buFont typeface="+mj-lt"/>
              <a:buAutoNum type="alphaUcPeriod"/>
            </a:pPr>
            <a:r>
              <a:rPr lang="en-US" altLang="en-US" sz="2800" dirty="0"/>
              <a:t>Replace missing values with alternative values.</a:t>
            </a:r>
          </a:p>
          <a:p>
            <a:pPr marL="2057400" lvl="3" indent="-457200"/>
            <a:r>
              <a:rPr lang="en-US" altLang="en-US" sz="2800" b="1" dirty="0"/>
              <a:t>Impute</a:t>
            </a:r>
            <a:r>
              <a:rPr lang="en-US" altLang="en-US" sz="2800" dirty="0"/>
              <a:t> the missing values.</a:t>
            </a:r>
          </a:p>
          <a:p>
            <a:pPr marL="2057400" lvl="3" indent="-457200"/>
            <a:r>
              <a:rPr lang="en-US" altLang="en-US" sz="2800" dirty="0"/>
              <a:t>There are a number of approaches.</a:t>
            </a:r>
          </a:p>
          <a:p>
            <a:endParaRPr lang="en-US" altLang="en-US" sz="3200" b="0" dirty="0"/>
          </a:p>
          <a:p>
            <a:pPr algn="just"/>
            <a:r>
              <a:rPr lang="en-US" altLang="en-US" sz="3200" b="0" dirty="0"/>
              <a:t>Deciding between A and B depends on which outcome you think will produce the </a:t>
            </a:r>
            <a:r>
              <a:rPr lang="en-US" altLang="en-US" sz="3200" dirty="0"/>
              <a:t>most reliable and accurate results</a:t>
            </a:r>
            <a:r>
              <a:rPr lang="en-US" altLang="en-US" sz="3200" b="0" dirty="0"/>
              <a:t>.</a:t>
            </a:r>
          </a:p>
        </p:txBody>
      </p:sp>
    </p:spTree>
    <p:extLst>
      <p:ext uri="{BB962C8B-B14F-4D97-AF65-F5344CB8AC3E}">
        <p14:creationId xmlns:p14="http://schemas.microsoft.com/office/powerpoint/2010/main" xmlns="" val="152555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xmlns="" id="{5B3ECC85-A494-5644-A4BF-30BCB3FBFCD2}"/>
              </a:ext>
            </a:extLst>
          </p:cNvPr>
          <p:cNvSpPr>
            <a:spLocks noGrp="1"/>
          </p:cNvSpPr>
          <p:nvPr>
            <p:ph type="title"/>
          </p:nvPr>
        </p:nvSpPr>
        <p:spPr/>
        <p:txBody>
          <a:bodyPr/>
          <a:lstStyle/>
          <a:p>
            <a:pPr eaLnBrk="1" hangingPunct="1"/>
            <a:r>
              <a:rPr lang="en-US" altLang="en-US"/>
              <a:t>Missing  Completely at Random (MCAR)</a:t>
            </a:r>
          </a:p>
        </p:txBody>
      </p:sp>
      <p:sp>
        <p:nvSpPr>
          <p:cNvPr id="24578" name="Content Placeholder 2">
            <a:extLst>
              <a:ext uri="{FF2B5EF4-FFF2-40B4-BE49-F238E27FC236}">
                <a16:creationId xmlns:a16="http://schemas.microsoft.com/office/drawing/2014/main" xmlns="" id="{597C8D62-6CB5-7A43-95A3-F387B06D5ACA}"/>
              </a:ext>
            </a:extLst>
          </p:cNvPr>
          <p:cNvSpPr>
            <a:spLocks noGrp="1"/>
          </p:cNvSpPr>
          <p:nvPr>
            <p:ph idx="1"/>
          </p:nvPr>
        </p:nvSpPr>
        <p:spPr/>
        <p:txBody>
          <a:bodyPr>
            <a:normAutofit lnSpcReduction="10000"/>
          </a:bodyPr>
          <a:lstStyle/>
          <a:p>
            <a:pPr eaLnBrk="1" hangingPunct="1"/>
            <a:r>
              <a:rPr lang="en-US" altLang="en-US" sz="3600" dirty="0"/>
              <a:t>Missingness completely at random. A variable is missing completely at random if the probability of missingness is the same for all units, for example, if each survey respondent decides whether to answer the “earnings” question by rolling a die and refusing to answer if a “6” shows up. </a:t>
            </a:r>
          </a:p>
          <a:p>
            <a:pPr eaLnBrk="1" hangingPunct="1"/>
            <a:r>
              <a:rPr lang="en-US" altLang="en-US" sz="3600" dirty="0"/>
              <a:t>If data are missing completely at  random, then throwing out cases with missing data does not bias your inferences.</a:t>
            </a:r>
          </a:p>
        </p:txBody>
      </p:sp>
      <p:sp>
        <p:nvSpPr>
          <p:cNvPr id="4" name="Slide Number Placeholder 3">
            <a:extLst>
              <a:ext uri="{FF2B5EF4-FFF2-40B4-BE49-F238E27FC236}">
                <a16:creationId xmlns:a16="http://schemas.microsoft.com/office/drawing/2014/main" xmlns="" id="{64253752-676A-8C41-AD08-F14BA6AD6AF8}"/>
              </a:ext>
            </a:extLst>
          </p:cNvPr>
          <p:cNvSpPr>
            <a:spLocks noGrp="1"/>
          </p:cNvSpPr>
          <p:nvPr>
            <p:ph type="sldNum" sz="quarter" idx="12"/>
          </p:nvPr>
        </p:nvSpPr>
        <p:spPr/>
        <p:txBody>
          <a:bodyPr/>
          <a:lstStyle/>
          <a:p>
            <a:pPr>
              <a:defRPr/>
            </a:pPr>
            <a:fld id="{450560F3-3413-6440-ACD2-65CCBC94ACD2}" type="slidenum">
              <a:rPr lang="en-US"/>
              <a:pPr>
                <a:defRPr/>
              </a:pPr>
              <a:t>12</a:t>
            </a:fld>
            <a:endParaRPr lang="en-US"/>
          </a:p>
        </p:txBody>
      </p:sp>
    </p:spTree>
    <p:extLst>
      <p:ext uri="{BB962C8B-B14F-4D97-AF65-F5344CB8AC3E}">
        <p14:creationId xmlns:p14="http://schemas.microsoft.com/office/powerpoint/2010/main" xmlns="" val="2061770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xmlns="" id="{667CB7A3-701C-474C-89D9-1CDE9A29B2FE}"/>
              </a:ext>
            </a:extLst>
          </p:cNvPr>
          <p:cNvSpPr>
            <a:spLocks noGrp="1"/>
          </p:cNvSpPr>
          <p:nvPr>
            <p:ph type="title"/>
          </p:nvPr>
        </p:nvSpPr>
        <p:spPr/>
        <p:txBody>
          <a:bodyPr/>
          <a:lstStyle/>
          <a:p>
            <a:pPr eaLnBrk="1" hangingPunct="1"/>
            <a:r>
              <a:rPr lang="en-US" altLang="en-US"/>
              <a:t>Missing at Random</a:t>
            </a:r>
          </a:p>
        </p:txBody>
      </p:sp>
      <p:sp>
        <p:nvSpPr>
          <p:cNvPr id="27650" name="Content Placeholder 2">
            <a:extLst>
              <a:ext uri="{FF2B5EF4-FFF2-40B4-BE49-F238E27FC236}">
                <a16:creationId xmlns:a16="http://schemas.microsoft.com/office/drawing/2014/main" xmlns="" id="{F789DAAB-F5F0-0940-9703-4AC41C7BD55E}"/>
              </a:ext>
            </a:extLst>
          </p:cNvPr>
          <p:cNvSpPr>
            <a:spLocks noGrp="1"/>
          </p:cNvSpPr>
          <p:nvPr>
            <p:ph idx="1"/>
          </p:nvPr>
        </p:nvSpPr>
        <p:spPr/>
        <p:txBody>
          <a:bodyPr>
            <a:normAutofit lnSpcReduction="10000"/>
          </a:bodyPr>
          <a:lstStyle/>
          <a:p>
            <a:pPr eaLnBrk="1" hangingPunct="1"/>
            <a:r>
              <a:rPr lang="en-US" altLang="en-US" sz="3200" dirty="0"/>
              <a:t>A more general assumption, missing at random, is that the probability a variable is missing depends only on available information. Thus, if sex, race, education, and age are recorded for all the people in the survey, then “earnings” is missing at random if the probability of nonresponse to this question depends only on these other, fully recorded variables. </a:t>
            </a:r>
          </a:p>
          <a:p>
            <a:pPr eaLnBrk="1" hangingPunct="1"/>
            <a:r>
              <a:rPr lang="en-US" altLang="en-US" sz="3200" dirty="0"/>
              <a:t>It is often reasonable to model this process as a logistic regression, where the outcome variable equals 1 for observed cases and 0 for missing.</a:t>
            </a:r>
          </a:p>
        </p:txBody>
      </p:sp>
      <p:sp>
        <p:nvSpPr>
          <p:cNvPr id="4" name="Slide Number Placeholder 3">
            <a:extLst>
              <a:ext uri="{FF2B5EF4-FFF2-40B4-BE49-F238E27FC236}">
                <a16:creationId xmlns:a16="http://schemas.microsoft.com/office/drawing/2014/main" xmlns="" id="{A5051A65-EDBF-8D4D-AACC-A922F1790E0A}"/>
              </a:ext>
            </a:extLst>
          </p:cNvPr>
          <p:cNvSpPr>
            <a:spLocks noGrp="1"/>
          </p:cNvSpPr>
          <p:nvPr>
            <p:ph type="sldNum" sz="quarter" idx="12"/>
          </p:nvPr>
        </p:nvSpPr>
        <p:spPr/>
        <p:txBody>
          <a:bodyPr/>
          <a:lstStyle/>
          <a:p>
            <a:pPr>
              <a:defRPr/>
            </a:pPr>
            <a:fld id="{4A701687-B69F-6646-AF24-A81CC1D22988}" type="slidenum">
              <a:rPr lang="en-US"/>
              <a:pPr>
                <a:defRPr/>
              </a:pPr>
              <a:t>13</a:t>
            </a:fld>
            <a:endParaRPr lang="en-US"/>
          </a:p>
        </p:txBody>
      </p:sp>
    </p:spTree>
    <p:extLst>
      <p:ext uri="{BB962C8B-B14F-4D97-AF65-F5344CB8AC3E}">
        <p14:creationId xmlns:p14="http://schemas.microsoft.com/office/powerpoint/2010/main" xmlns="" val="276708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xmlns="" id="{5C458947-1C57-4A4A-A168-A56071460EA1}"/>
              </a:ext>
            </a:extLst>
          </p:cNvPr>
          <p:cNvSpPr>
            <a:spLocks noGrp="1"/>
          </p:cNvSpPr>
          <p:nvPr>
            <p:ph type="title"/>
          </p:nvPr>
        </p:nvSpPr>
        <p:spPr/>
        <p:txBody>
          <a:bodyPr/>
          <a:lstStyle/>
          <a:p>
            <a:pPr eaLnBrk="1" hangingPunct="1"/>
            <a:r>
              <a:rPr lang="en-US" altLang="en-US"/>
              <a:t>Missing Not at Random</a:t>
            </a:r>
          </a:p>
        </p:txBody>
      </p:sp>
      <p:sp>
        <p:nvSpPr>
          <p:cNvPr id="29698" name="Content Placeholder 2">
            <a:extLst>
              <a:ext uri="{FF2B5EF4-FFF2-40B4-BE49-F238E27FC236}">
                <a16:creationId xmlns:a16="http://schemas.microsoft.com/office/drawing/2014/main" xmlns="" id="{856C5EA4-3EE4-C746-8A5F-080E95AC6CD0}"/>
              </a:ext>
            </a:extLst>
          </p:cNvPr>
          <p:cNvSpPr>
            <a:spLocks noGrp="1"/>
          </p:cNvSpPr>
          <p:nvPr>
            <p:ph idx="1"/>
          </p:nvPr>
        </p:nvSpPr>
        <p:spPr/>
        <p:txBody>
          <a:bodyPr/>
          <a:lstStyle/>
          <a:p>
            <a:pPr eaLnBrk="1" hangingPunct="1"/>
            <a:r>
              <a:rPr lang="en-US" altLang="en-US" dirty="0"/>
              <a:t>Finally, a particularly difficult situation arises when the probability of missingness depends on the (potentially missing) variable itself. For example, suppose that people with higher earnings are less likely to reveal them. </a:t>
            </a:r>
          </a:p>
          <a:p>
            <a:pPr eaLnBrk="1" hangingPunct="1"/>
            <a:r>
              <a:rPr lang="en-US" altLang="en-US" dirty="0"/>
              <a:t>In the extreme case (for example, all persons earning more than $100,000 refuse to respond), this is called censoring, but even the probabilistic case causes difficulty.</a:t>
            </a:r>
          </a:p>
        </p:txBody>
      </p:sp>
      <p:sp>
        <p:nvSpPr>
          <p:cNvPr id="4" name="Slide Number Placeholder 3">
            <a:extLst>
              <a:ext uri="{FF2B5EF4-FFF2-40B4-BE49-F238E27FC236}">
                <a16:creationId xmlns:a16="http://schemas.microsoft.com/office/drawing/2014/main" xmlns="" id="{5EA7BF47-B1C1-1343-B8B2-8907F13BE846}"/>
              </a:ext>
            </a:extLst>
          </p:cNvPr>
          <p:cNvSpPr>
            <a:spLocks noGrp="1"/>
          </p:cNvSpPr>
          <p:nvPr>
            <p:ph type="sldNum" sz="quarter" idx="12"/>
          </p:nvPr>
        </p:nvSpPr>
        <p:spPr/>
        <p:txBody>
          <a:bodyPr/>
          <a:lstStyle/>
          <a:p>
            <a:pPr>
              <a:defRPr/>
            </a:pPr>
            <a:fld id="{A709A219-AE16-B345-9F39-D82BBEFD2F37}" type="slidenum">
              <a:rPr lang="en-US"/>
              <a:pPr>
                <a:defRPr/>
              </a:pPr>
              <a:t>14</a:t>
            </a:fld>
            <a:endParaRPr lang="en-US"/>
          </a:p>
        </p:txBody>
      </p:sp>
    </p:spTree>
    <p:extLst>
      <p:ext uri="{BB962C8B-B14F-4D97-AF65-F5344CB8AC3E}">
        <p14:creationId xmlns:p14="http://schemas.microsoft.com/office/powerpoint/2010/main" xmlns="" val="270972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xmlns="" id="{775E6D56-44BA-7842-94A0-E719E0D280C5}"/>
              </a:ext>
            </a:extLst>
          </p:cNvPr>
          <p:cNvSpPr>
            <a:spLocks noGrp="1"/>
          </p:cNvSpPr>
          <p:nvPr>
            <p:ph type="title"/>
          </p:nvPr>
        </p:nvSpPr>
        <p:spPr/>
        <p:txBody>
          <a:bodyPr/>
          <a:lstStyle/>
          <a:p>
            <a:pPr eaLnBrk="1" hangingPunct="1"/>
            <a:r>
              <a:rPr lang="en-US" altLang="en-US"/>
              <a:t>Dealing with Missing Data</a:t>
            </a:r>
          </a:p>
        </p:txBody>
      </p:sp>
      <p:sp>
        <p:nvSpPr>
          <p:cNvPr id="34818" name="Content Placeholder 2">
            <a:extLst>
              <a:ext uri="{FF2B5EF4-FFF2-40B4-BE49-F238E27FC236}">
                <a16:creationId xmlns:a16="http://schemas.microsoft.com/office/drawing/2014/main" xmlns="" id="{BACD31EE-F91B-DE42-B4DC-614BDEBDD3B1}"/>
              </a:ext>
            </a:extLst>
          </p:cNvPr>
          <p:cNvSpPr>
            <a:spLocks noGrp="1"/>
          </p:cNvSpPr>
          <p:nvPr>
            <p:ph idx="1"/>
          </p:nvPr>
        </p:nvSpPr>
        <p:spPr/>
        <p:txBody>
          <a:bodyPr/>
          <a:lstStyle/>
          <a:p>
            <a:pPr eaLnBrk="1" hangingPunct="1"/>
            <a:r>
              <a:rPr lang="en-US" altLang="en-US"/>
              <a:t>Use what you know about</a:t>
            </a:r>
          </a:p>
          <a:p>
            <a:pPr lvl="1" eaLnBrk="1" hangingPunct="1"/>
            <a:r>
              <a:rPr lang="en-US" altLang="en-US"/>
              <a:t>Why data are missing</a:t>
            </a:r>
          </a:p>
          <a:p>
            <a:pPr lvl="1" eaLnBrk="1" hangingPunct="1"/>
            <a:r>
              <a:rPr lang="en-US" altLang="en-US"/>
              <a:t>Distribution of missing data</a:t>
            </a:r>
          </a:p>
          <a:p>
            <a:pPr eaLnBrk="1" hangingPunct="1"/>
            <a:r>
              <a:rPr lang="en-US" altLang="en-US"/>
              <a:t>Decide on the best analysis strategy to yield the least biased estimates</a:t>
            </a:r>
          </a:p>
          <a:p>
            <a:pPr lvl="1" eaLnBrk="1" hangingPunct="1"/>
            <a:endParaRPr lang="en-US" altLang="en-US"/>
          </a:p>
          <a:p>
            <a:pPr lvl="1" eaLnBrk="1" hangingPunct="1"/>
            <a:endParaRPr lang="en-US" altLang="en-US"/>
          </a:p>
        </p:txBody>
      </p:sp>
      <p:sp>
        <p:nvSpPr>
          <p:cNvPr id="4" name="Slide Number Placeholder 3">
            <a:extLst>
              <a:ext uri="{FF2B5EF4-FFF2-40B4-BE49-F238E27FC236}">
                <a16:creationId xmlns:a16="http://schemas.microsoft.com/office/drawing/2014/main" xmlns="" id="{343ACFC6-282F-0D41-942D-6C6C4364577A}"/>
              </a:ext>
            </a:extLst>
          </p:cNvPr>
          <p:cNvSpPr>
            <a:spLocks noGrp="1"/>
          </p:cNvSpPr>
          <p:nvPr>
            <p:ph type="sldNum" sz="quarter" idx="12"/>
          </p:nvPr>
        </p:nvSpPr>
        <p:spPr/>
        <p:txBody>
          <a:bodyPr/>
          <a:lstStyle/>
          <a:p>
            <a:pPr>
              <a:defRPr/>
            </a:pPr>
            <a:fld id="{11CA69FA-1B5F-0743-824B-1636E1B7EF85}" type="slidenum">
              <a:rPr lang="en-US"/>
              <a:pPr>
                <a:defRPr/>
              </a:pPr>
              <a:t>15</a:t>
            </a:fld>
            <a:endParaRPr lang="en-US"/>
          </a:p>
        </p:txBody>
      </p:sp>
    </p:spTree>
    <p:extLst>
      <p:ext uri="{BB962C8B-B14F-4D97-AF65-F5344CB8AC3E}">
        <p14:creationId xmlns:p14="http://schemas.microsoft.com/office/powerpoint/2010/main" xmlns="" val="311529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xmlns="" id="{545924E6-DA92-8941-B999-BDA68408C4DF}"/>
              </a:ext>
            </a:extLst>
          </p:cNvPr>
          <p:cNvSpPr>
            <a:spLocks noGrp="1"/>
          </p:cNvSpPr>
          <p:nvPr>
            <p:ph type="title"/>
          </p:nvPr>
        </p:nvSpPr>
        <p:spPr/>
        <p:txBody>
          <a:bodyPr/>
          <a:lstStyle/>
          <a:p>
            <a:pPr eaLnBrk="1" hangingPunct="1"/>
            <a:r>
              <a:rPr lang="en-US" altLang="en-US"/>
              <a:t>Deletion Methods</a:t>
            </a:r>
          </a:p>
        </p:txBody>
      </p:sp>
      <p:sp>
        <p:nvSpPr>
          <p:cNvPr id="35842" name="Content Placeholder 2">
            <a:extLst>
              <a:ext uri="{FF2B5EF4-FFF2-40B4-BE49-F238E27FC236}">
                <a16:creationId xmlns:a16="http://schemas.microsoft.com/office/drawing/2014/main" xmlns="" id="{E744387E-C56A-184D-95E8-75E6E136E7B7}"/>
              </a:ext>
            </a:extLst>
          </p:cNvPr>
          <p:cNvSpPr>
            <a:spLocks noGrp="1"/>
          </p:cNvSpPr>
          <p:nvPr>
            <p:ph idx="1"/>
          </p:nvPr>
        </p:nvSpPr>
        <p:spPr/>
        <p:txBody>
          <a:bodyPr/>
          <a:lstStyle/>
          <a:p>
            <a:pPr eaLnBrk="1" hangingPunct="1"/>
            <a:r>
              <a:rPr lang="en-US" altLang="en-US"/>
              <a:t>Delete all cases with incomplete data and conduct analysis using only complete cases.</a:t>
            </a:r>
          </a:p>
          <a:p>
            <a:pPr eaLnBrk="1" hangingPunct="1"/>
            <a:r>
              <a:rPr lang="en-US" altLang="en-US"/>
              <a:t>Advantage: Simplicity</a:t>
            </a:r>
          </a:p>
          <a:p>
            <a:pPr eaLnBrk="1" hangingPunct="1"/>
            <a:r>
              <a:rPr lang="en-US" altLang="en-US"/>
              <a:t>Disadvantage: loss of data if we discard all incomplete cases. So, in efficient</a:t>
            </a:r>
          </a:p>
          <a:p>
            <a:pPr eaLnBrk="1" hangingPunct="1"/>
            <a:r>
              <a:rPr lang="en-US" altLang="en-US"/>
              <a:t>NOTE: If you use complete case analysis, then change summary statistics for other variables, too.</a:t>
            </a:r>
          </a:p>
        </p:txBody>
      </p:sp>
      <p:sp>
        <p:nvSpPr>
          <p:cNvPr id="4" name="Slide Number Placeholder 3">
            <a:extLst>
              <a:ext uri="{FF2B5EF4-FFF2-40B4-BE49-F238E27FC236}">
                <a16:creationId xmlns:a16="http://schemas.microsoft.com/office/drawing/2014/main" xmlns="" id="{4486A073-C7DE-2C46-A380-80F6AE37D22E}"/>
              </a:ext>
            </a:extLst>
          </p:cNvPr>
          <p:cNvSpPr>
            <a:spLocks noGrp="1"/>
          </p:cNvSpPr>
          <p:nvPr>
            <p:ph type="sldNum" sz="quarter" idx="12"/>
          </p:nvPr>
        </p:nvSpPr>
        <p:spPr/>
        <p:txBody>
          <a:bodyPr/>
          <a:lstStyle/>
          <a:p>
            <a:pPr>
              <a:defRPr/>
            </a:pPr>
            <a:fld id="{18E66085-7D3F-1646-AAEA-C27E76C2D99A}" type="slidenum">
              <a:rPr lang="en-US"/>
              <a:pPr>
                <a:defRPr/>
              </a:pPr>
              <a:t>16</a:t>
            </a:fld>
            <a:endParaRPr lang="en-US"/>
          </a:p>
        </p:txBody>
      </p:sp>
    </p:spTree>
    <p:extLst>
      <p:ext uri="{BB962C8B-B14F-4D97-AF65-F5344CB8AC3E}">
        <p14:creationId xmlns:p14="http://schemas.microsoft.com/office/powerpoint/2010/main" xmlns="" val="858719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xmlns="" id="{6FB9F076-4539-A846-859B-21E73AEB4B2D}"/>
              </a:ext>
            </a:extLst>
          </p:cNvPr>
          <p:cNvSpPr>
            <a:spLocks noGrp="1"/>
          </p:cNvSpPr>
          <p:nvPr>
            <p:ph type="title"/>
          </p:nvPr>
        </p:nvSpPr>
        <p:spPr/>
        <p:txBody>
          <a:bodyPr/>
          <a:lstStyle/>
          <a:p>
            <a:pPr eaLnBrk="1" hangingPunct="1"/>
            <a:r>
              <a:rPr lang="en-US" altLang="en-US"/>
              <a:t>Example: n=19,p=4, only 15% missing values</a:t>
            </a:r>
          </a:p>
        </p:txBody>
      </p:sp>
      <p:graphicFrame>
        <p:nvGraphicFramePr>
          <p:cNvPr id="4" name="Content Placeholder 3">
            <a:extLst>
              <a:ext uri="{FF2B5EF4-FFF2-40B4-BE49-F238E27FC236}">
                <a16:creationId xmlns:a16="http://schemas.microsoft.com/office/drawing/2014/main" xmlns="" id="{53D31BF0-042C-6242-8333-588A6DEB0209}"/>
              </a:ext>
            </a:extLst>
          </p:cNvPr>
          <p:cNvGraphicFramePr>
            <a:graphicFrameLocks noGrp="1"/>
          </p:cNvGraphicFramePr>
          <p:nvPr>
            <p:ph idx="1"/>
          </p:nvPr>
        </p:nvGraphicFramePr>
        <p:xfrm>
          <a:off x="698500" y="1690688"/>
          <a:ext cx="10655299" cy="4449768"/>
        </p:xfrm>
        <a:graphic>
          <a:graphicData uri="http://schemas.openxmlformats.org/drawingml/2006/table">
            <a:tbl>
              <a:tblPr firstRow="1" bandRow="1">
                <a:tableStyleId>{5C22544A-7EE6-4342-B048-85BDC9FD1C3A}</a:tableStyleId>
              </a:tblPr>
              <a:tblGrid>
                <a:gridCol w="1220852">
                  <a:extLst>
                    <a:ext uri="{9D8B030D-6E8A-4147-A177-3AD203B41FA5}">
                      <a16:colId xmlns:a16="http://schemas.microsoft.com/office/drawing/2014/main" xmlns="" val="20000"/>
                    </a:ext>
                  </a:extLst>
                </a:gridCol>
                <a:gridCol w="691272">
                  <a:extLst>
                    <a:ext uri="{9D8B030D-6E8A-4147-A177-3AD203B41FA5}">
                      <a16:colId xmlns:a16="http://schemas.microsoft.com/office/drawing/2014/main" xmlns="" val="20001"/>
                    </a:ext>
                  </a:extLst>
                </a:gridCol>
                <a:gridCol w="761177">
                  <a:extLst>
                    <a:ext uri="{9D8B030D-6E8A-4147-A177-3AD203B41FA5}">
                      <a16:colId xmlns:a16="http://schemas.microsoft.com/office/drawing/2014/main" xmlns="" val="20002"/>
                    </a:ext>
                  </a:extLst>
                </a:gridCol>
                <a:gridCol w="823313">
                  <a:extLst>
                    <a:ext uri="{9D8B030D-6E8A-4147-A177-3AD203B41FA5}">
                      <a16:colId xmlns:a16="http://schemas.microsoft.com/office/drawing/2014/main" xmlns="" val="20003"/>
                    </a:ext>
                  </a:extLst>
                </a:gridCol>
                <a:gridCol w="815546">
                  <a:extLst>
                    <a:ext uri="{9D8B030D-6E8A-4147-A177-3AD203B41FA5}">
                      <a16:colId xmlns:a16="http://schemas.microsoft.com/office/drawing/2014/main" xmlns="" val="20004"/>
                    </a:ext>
                  </a:extLst>
                </a:gridCol>
                <a:gridCol w="862149">
                  <a:extLst>
                    <a:ext uri="{9D8B030D-6E8A-4147-A177-3AD203B41FA5}">
                      <a16:colId xmlns:a16="http://schemas.microsoft.com/office/drawing/2014/main" xmlns="" val="20005"/>
                    </a:ext>
                  </a:extLst>
                </a:gridCol>
                <a:gridCol w="815546">
                  <a:extLst>
                    <a:ext uri="{9D8B030D-6E8A-4147-A177-3AD203B41FA5}">
                      <a16:colId xmlns:a16="http://schemas.microsoft.com/office/drawing/2014/main" xmlns="" val="20006"/>
                    </a:ext>
                  </a:extLst>
                </a:gridCol>
                <a:gridCol w="831081">
                  <a:extLst>
                    <a:ext uri="{9D8B030D-6E8A-4147-A177-3AD203B41FA5}">
                      <a16:colId xmlns:a16="http://schemas.microsoft.com/office/drawing/2014/main" xmlns="" val="20007"/>
                    </a:ext>
                  </a:extLst>
                </a:gridCol>
                <a:gridCol w="776711">
                  <a:extLst>
                    <a:ext uri="{9D8B030D-6E8A-4147-A177-3AD203B41FA5}">
                      <a16:colId xmlns:a16="http://schemas.microsoft.com/office/drawing/2014/main" xmlns="" val="20008"/>
                    </a:ext>
                  </a:extLst>
                </a:gridCol>
                <a:gridCol w="846615">
                  <a:extLst>
                    <a:ext uri="{9D8B030D-6E8A-4147-A177-3AD203B41FA5}">
                      <a16:colId xmlns:a16="http://schemas.microsoft.com/office/drawing/2014/main" xmlns="" val="20009"/>
                    </a:ext>
                  </a:extLst>
                </a:gridCol>
                <a:gridCol w="831081">
                  <a:extLst>
                    <a:ext uri="{9D8B030D-6E8A-4147-A177-3AD203B41FA5}">
                      <a16:colId xmlns:a16="http://schemas.microsoft.com/office/drawing/2014/main" xmlns="" val="20010"/>
                    </a:ext>
                  </a:extLst>
                </a:gridCol>
                <a:gridCol w="689978">
                  <a:extLst>
                    <a:ext uri="{9D8B030D-6E8A-4147-A177-3AD203B41FA5}">
                      <a16:colId xmlns:a16="http://schemas.microsoft.com/office/drawing/2014/main" xmlns="" val="20011"/>
                    </a:ext>
                  </a:extLst>
                </a:gridCol>
                <a:gridCol w="689978">
                  <a:extLst>
                    <a:ext uri="{9D8B030D-6E8A-4147-A177-3AD203B41FA5}">
                      <a16:colId xmlns:a16="http://schemas.microsoft.com/office/drawing/2014/main" xmlns="" val="20012"/>
                    </a:ext>
                  </a:extLst>
                </a:gridCol>
              </a:tblGrid>
              <a:tr h="370814">
                <a:tc rowSpan="2">
                  <a:txBody>
                    <a:bodyPr/>
                    <a:lstStyle/>
                    <a:p>
                      <a:pPr algn="ctr"/>
                      <a:r>
                        <a:rPr lang="en-US" sz="1800" dirty="0"/>
                        <a:t>Individual</a:t>
                      </a:r>
                    </a:p>
                  </a:txBody>
                  <a:tcPr marL="91438" marR="91438" marT="45717" marB="45717"/>
                </a:tc>
                <a:tc gridSpan="4">
                  <a:txBody>
                    <a:bodyPr/>
                    <a:lstStyle/>
                    <a:p>
                      <a:pPr algn="ctr"/>
                      <a:r>
                        <a:rPr lang="en-US" sz="1800" dirty="0"/>
                        <a:t>Case 1</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sz="1800" dirty="0"/>
                        <a:t>Case 2</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4">
                  <a:txBody>
                    <a:bodyPr/>
                    <a:lstStyle/>
                    <a:p>
                      <a:pPr algn="ctr"/>
                      <a:r>
                        <a:rPr lang="en-US" sz="1800" dirty="0"/>
                        <a:t>Case 3</a:t>
                      </a:r>
                    </a:p>
                  </a:txBody>
                  <a:tcPr marL="91438" marR="91438" marT="45717" marB="45717"/>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0000"/>
                  </a:ext>
                </a:extLst>
              </a:tr>
              <a:tr h="370814">
                <a:tc vMerge="1">
                  <a:txBody>
                    <a:bodyPr/>
                    <a:lstStyle/>
                    <a:p>
                      <a:endParaRPr lang="en-US" dirty="0"/>
                    </a:p>
                  </a:txBody>
                  <a:tcPr/>
                </a:tc>
                <a:tc>
                  <a:txBody>
                    <a:bodyPr/>
                    <a:lstStyle/>
                    <a:p>
                      <a:pPr algn="ctr"/>
                      <a:r>
                        <a:rPr lang="en-US" sz="1800" dirty="0">
                          <a:solidFill>
                            <a:srgbClr val="FF0000"/>
                          </a:solidFill>
                        </a:rPr>
                        <a:t>y</a:t>
                      </a:r>
                      <a:r>
                        <a:rPr lang="en-US" sz="1800" baseline="-25000" dirty="0">
                          <a:solidFill>
                            <a:srgbClr val="FF0000"/>
                          </a:solidFill>
                        </a:rPr>
                        <a:t>1</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2</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3</a:t>
                      </a:r>
                      <a:endParaRPr lang="en-US" sz="1800" dirty="0">
                        <a:solidFill>
                          <a:srgbClr val="FF0000"/>
                        </a:solidFill>
                      </a:endParaRPr>
                    </a:p>
                  </a:txBody>
                  <a:tcPr marL="91438" marR="91438" marT="45717" marB="45717"/>
                </a:tc>
                <a:tc>
                  <a:txBody>
                    <a:bodyPr/>
                    <a:lstStyle/>
                    <a:p>
                      <a:pPr algn="ctr"/>
                      <a:r>
                        <a:rPr lang="en-US" sz="1800" dirty="0">
                          <a:solidFill>
                            <a:srgbClr val="FF0000"/>
                          </a:solidFill>
                        </a:rPr>
                        <a:t>y</a:t>
                      </a:r>
                      <a:r>
                        <a:rPr lang="en-US" sz="1800" baseline="-25000" dirty="0">
                          <a:solidFill>
                            <a:srgbClr val="FF0000"/>
                          </a:solidFill>
                        </a:rPr>
                        <a:t>4</a:t>
                      </a: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1</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2</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3</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5">
                              <a:lumMod val="75000"/>
                            </a:schemeClr>
                          </a:solidFill>
                        </a:rPr>
                        <a:t>y</a:t>
                      </a:r>
                      <a:r>
                        <a:rPr lang="en-US" sz="1800" baseline="-25000" dirty="0">
                          <a:solidFill>
                            <a:schemeClr val="accent5">
                              <a:lumMod val="75000"/>
                            </a:schemeClr>
                          </a:solidFill>
                        </a:rPr>
                        <a:t>4</a:t>
                      </a: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1</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2</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3</a:t>
                      </a: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y</a:t>
                      </a:r>
                      <a:r>
                        <a:rPr lang="en-US" sz="1800" baseline="-25000" dirty="0">
                          <a:solidFill>
                            <a:schemeClr val="accent6">
                              <a:lumMod val="75000"/>
                            </a:schemeClr>
                          </a:solidFill>
                        </a:rPr>
                        <a:t>4</a:t>
                      </a: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1"/>
                  </a:ext>
                </a:extLst>
              </a:tr>
              <a:tr h="370814">
                <a:tc>
                  <a:txBody>
                    <a:bodyPr/>
                    <a:lstStyle/>
                    <a:p>
                      <a:pPr algn="ctr"/>
                      <a:r>
                        <a:rPr lang="en-US" sz="1800" dirty="0"/>
                        <a:t>1</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2"/>
                  </a:ext>
                </a:extLst>
              </a:tr>
              <a:tr h="370814">
                <a:tc>
                  <a:txBody>
                    <a:bodyPr/>
                    <a:lstStyle/>
                    <a:p>
                      <a:pPr algn="ctr"/>
                      <a:r>
                        <a:rPr lang="en-US" sz="1800" dirty="0"/>
                        <a:t>2</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r>
                        <a:rPr lang="en-US" sz="1800" dirty="0">
                          <a:solidFill>
                            <a:srgbClr val="FF0000"/>
                          </a:solidFill>
                        </a:rPr>
                        <a:t>NA</a:t>
                      </a: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3"/>
                  </a:ext>
                </a:extLst>
              </a:tr>
              <a:tr h="370814">
                <a:tc>
                  <a:txBody>
                    <a:bodyPr/>
                    <a:lstStyle/>
                    <a:p>
                      <a:pPr algn="ctr"/>
                      <a:r>
                        <a:rPr lang="en-US" sz="1800" dirty="0"/>
                        <a:t>3</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4"/>
                  </a:ext>
                </a:extLst>
              </a:tr>
              <a:tr h="370814">
                <a:tc>
                  <a:txBody>
                    <a:bodyPr/>
                    <a:lstStyle/>
                    <a:p>
                      <a:pPr algn="ctr"/>
                      <a:r>
                        <a:rPr lang="en-US" sz="1800" dirty="0"/>
                        <a:t>4</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5"/>
                  </a:ext>
                </a:extLst>
              </a:tr>
              <a:tr h="370814">
                <a:tc>
                  <a:txBody>
                    <a:bodyPr/>
                    <a:lstStyle/>
                    <a:p>
                      <a:pPr algn="ctr"/>
                      <a:r>
                        <a:rPr lang="en-US" sz="1800" dirty="0"/>
                        <a:t>5</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6"/>
                  </a:ext>
                </a:extLst>
              </a:tr>
              <a:tr h="370814">
                <a:tc>
                  <a:txBody>
                    <a:bodyPr/>
                    <a:lstStyle/>
                    <a:p>
                      <a:pPr algn="ctr"/>
                      <a:r>
                        <a:rPr lang="en-US" sz="1800" dirty="0"/>
                        <a:t>6</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r>
                        <a:rPr lang="en-US" sz="1800" dirty="0">
                          <a:solidFill>
                            <a:schemeClr val="accent5">
                              <a:lumMod val="75000"/>
                            </a:schemeClr>
                          </a:solidFill>
                        </a:rPr>
                        <a:t>NA</a:t>
                      </a: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r>
                        <a:rPr lang="en-US" sz="1800" dirty="0">
                          <a:solidFill>
                            <a:schemeClr val="accent6">
                              <a:lumMod val="75000"/>
                            </a:schemeClr>
                          </a:solidFill>
                        </a:rPr>
                        <a:t>NA</a:t>
                      </a: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7"/>
                  </a:ext>
                </a:extLst>
              </a:tr>
              <a:tr h="370814">
                <a:tc>
                  <a:txBody>
                    <a:bodyPr/>
                    <a:lstStyle/>
                    <a:p>
                      <a:pPr algn="ctr"/>
                      <a:r>
                        <a:rPr lang="en-US" sz="1800" dirty="0"/>
                        <a:t>7</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8"/>
                  </a:ext>
                </a:extLst>
              </a:tr>
              <a:tr h="370814">
                <a:tc>
                  <a:txBody>
                    <a:bodyPr/>
                    <a:lstStyle/>
                    <a:p>
                      <a:pPr algn="ctr"/>
                      <a:r>
                        <a:rPr lang="en-US" sz="1800" dirty="0"/>
                        <a:t>8</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09"/>
                  </a:ext>
                </a:extLst>
              </a:tr>
              <a:tr h="370814">
                <a:tc>
                  <a:txBody>
                    <a:bodyPr/>
                    <a:lstStyle/>
                    <a:p>
                      <a:pPr algn="ctr"/>
                      <a:r>
                        <a:rPr lang="en-US" sz="1800" dirty="0"/>
                        <a:t>9</a:t>
                      </a: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10"/>
                  </a:ext>
                </a:extLst>
              </a:tr>
              <a:tr h="370814">
                <a:tc>
                  <a:txBody>
                    <a:bodyPr/>
                    <a:lstStyle/>
                    <a:p>
                      <a:pPr algn="ctr"/>
                      <a:r>
                        <a:rPr lang="en-US" sz="1800" dirty="0"/>
                        <a:t>10</a:t>
                      </a: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rgbClr val="FF0000"/>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5">
                            <a:lumMod val="75000"/>
                          </a:schemeClr>
                        </a:solidFill>
                      </a:endParaRPr>
                    </a:p>
                  </a:txBody>
                  <a:tcPr marL="91438" marR="91438" marT="45717" marB="45717"/>
                </a:tc>
                <a:tc>
                  <a:txBody>
                    <a:bodyPr/>
                    <a:lstStyle/>
                    <a:p>
                      <a:pPr algn="ctr"/>
                      <a:endParaRPr lang="en-US" sz="1800" dirty="0">
                        <a:solidFill>
                          <a:schemeClr val="accent5">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tc>
                  <a:txBody>
                    <a:bodyPr/>
                    <a:lstStyle/>
                    <a:p>
                      <a:pPr algn="ctr"/>
                      <a:endParaRPr lang="en-US" sz="1800" dirty="0">
                        <a:solidFill>
                          <a:schemeClr val="accent6">
                            <a:lumMod val="75000"/>
                          </a:schemeClr>
                        </a:solidFill>
                      </a:endParaRPr>
                    </a:p>
                  </a:txBody>
                  <a:tcPr marL="91438" marR="91438" marT="45717" marB="45717"/>
                </a:tc>
                <a:extLst>
                  <a:ext uri="{0D108BD9-81ED-4DB2-BD59-A6C34878D82A}">
                    <a16:rowId xmlns:a16="http://schemas.microsoft.com/office/drawing/2014/main" xmlns="" val="10011"/>
                  </a:ext>
                </a:extLst>
              </a:tr>
            </a:tbl>
          </a:graphicData>
        </a:graphic>
      </p:graphicFrame>
      <p:sp>
        <p:nvSpPr>
          <p:cNvPr id="37043" name="TextBox 4">
            <a:extLst>
              <a:ext uri="{FF2B5EF4-FFF2-40B4-BE49-F238E27FC236}">
                <a16:creationId xmlns:a16="http://schemas.microsoft.com/office/drawing/2014/main" xmlns="" id="{4EE9BC5E-C15D-294C-8FCB-36A88B1E1B8D}"/>
              </a:ext>
            </a:extLst>
          </p:cNvPr>
          <p:cNvSpPr txBox="1">
            <a:spLocks noChangeArrowheads="1"/>
          </p:cNvSpPr>
          <p:nvPr/>
        </p:nvSpPr>
        <p:spPr bwMode="auto">
          <a:xfrm>
            <a:off x="1782763" y="6140450"/>
            <a:ext cx="2830512" cy="646113"/>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Eliminate individual 1 and 2.</a:t>
            </a:r>
          </a:p>
          <a:p>
            <a:pPr eaLnBrk="1" hangingPunct="1">
              <a:lnSpc>
                <a:spcPct val="100000"/>
              </a:lnSpc>
              <a:spcBef>
                <a:spcPct val="0"/>
              </a:spcBef>
              <a:buFontTx/>
              <a:buNone/>
            </a:pPr>
            <a:r>
              <a:rPr lang="en-US" altLang="en-US" sz="1800"/>
              <a:t>Keep 8*4=32 data. 20% loss</a:t>
            </a:r>
          </a:p>
        </p:txBody>
      </p:sp>
      <p:sp>
        <p:nvSpPr>
          <p:cNvPr id="6" name="TextBox 5">
            <a:extLst>
              <a:ext uri="{FF2B5EF4-FFF2-40B4-BE49-F238E27FC236}">
                <a16:creationId xmlns:a16="http://schemas.microsoft.com/office/drawing/2014/main" xmlns="" id="{E9F3BFC1-AC85-D14E-B997-02289B8600BB}"/>
              </a:ext>
            </a:extLst>
          </p:cNvPr>
          <p:cNvSpPr txBox="1"/>
          <p:nvPr/>
        </p:nvSpPr>
        <p:spPr>
          <a:xfrm>
            <a:off x="5051425" y="6140450"/>
            <a:ext cx="2906713" cy="646113"/>
          </a:xfrm>
          <a:prstGeom prst="rect">
            <a:avLst/>
          </a:prstGeom>
          <a:noFill/>
          <a:ln>
            <a:solidFill>
              <a:schemeClr val="accent1">
                <a:lumMod val="50000"/>
              </a:schemeClr>
            </a:solidFill>
          </a:ln>
        </p:spPr>
        <p:txBody>
          <a:bodyPr wrap="none">
            <a:spAutoFit/>
          </a:bodyPr>
          <a:lstStyle/>
          <a:p>
            <a:pPr eaLnBrk="1" fontAlgn="auto" hangingPunct="1">
              <a:spcBef>
                <a:spcPts val="0"/>
              </a:spcBef>
              <a:spcAft>
                <a:spcPts val="0"/>
              </a:spcAft>
              <a:defRPr/>
            </a:pPr>
            <a:r>
              <a:rPr lang="en-US" dirty="0">
                <a:latin typeface="+mn-lt"/>
              </a:rPr>
              <a:t>Eliminate variable 1.</a:t>
            </a:r>
          </a:p>
          <a:p>
            <a:pPr eaLnBrk="1" fontAlgn="auto" hangingPunct="1">
              <a:spcBef>
                <a:spcPts val="0"/>
              </a:spcBef>
              <a:spcAft>
                <a:spcPts val="0"/>
              </a:spcAft>
              <a:defRPr/>
            </a:pPr>
            <a:r>
              <a:rPr lang="en-US" dirty="0">
                <a:latin typeface="+mn-lt"/>
              </a:rPr>
              <a:t>Keep 10*3=30 data. 25% loss</a:t>
            </a:r>
          </a:p>
        </p:txBody>
      </p:sp>
      <p:sp>
        <p:nvSpPr>
          <p:cNvPr id="7" name="TextBox 6">
            <a:extLst>
              <a:ext uri="{FF2B5EF4-FFF2-40B4-BE49-F238E27FC236}">
                <a16:creationId xmlns:a16="http://schemas.microsoft.com/office/drawing/2014/main" xmlns="" id="{670DC740-6C93-7043-A7C5-E83D23FD989F}"/>
              </a:ext>
            </a:extLst>
          </p:cNvPr>
          <p:cNvSpPr txBox="1"/>
          <p:nvPr/>
        </p:nvSpPr>
        <p:spPr>
          <a:xfrm>
            <a:off x="8456613" y="6140450"/>
            <a:ext cx="2790825" cy="646113"/>
          </a:xfrm>
          <a:prstGeom prst="rect">
            <a:avLst/>
          </a:prstGeom>
          <a:noFill/>
          <a:ln>
            <a:solidFill>
              <a:schemeClr val="accent6">
                <a:lumMod val="75000"/>
              </a:schemeClr>
            </a:solidFill>
          </a:ln>
        </p:spPr>
        <p:txBody>
          <a:bodyPr wrap="none">
            <a:spAutoFit/>
          </a:bodyPr>
          <a:lstStyle/>
          <a:p>
            <a:pPr eaLnBrk="1" fontAlgn="auto" hangingPunct="1">
              <a:spcBef>
                <a:spcPts val="0"/>
              </a:spcBef>
              <a:spcAft>
                <a:spcPts val="0"/>
              </a:spcAft>
              <a:defRPr/>
            </a:pPr>
            <a:r>
              <a:rPr lang="en-US" dirty="0">
                <a:latin typeface="+mn-lt"/>
              </a:rPr>
              <a:t>Eliminate individual 1 -6.</a:t>
            </a:r>
          </a:p>
          <a:p>
            <a:pPr eaLnBrk="1" fontAlgn="auto" hangingPunct="1">
              <a:spcBef>
                <a:spcPts val="0"/>
              </a:spcBef>
              <a:spcAft>
                <a:spcPts val="0"/>
              </a:spcAft>
              <a:defRPr/>
            </a:pPr>
            <a:r>
              <a:rPr lang="en-US" dirty="0">
                <a:latin typeface="+mn-lt"/>
              </a:rPr>
              <a:t>Keep 4*4=16 data. 60% loss</a:t>
            </a:r>
          </a:p>
        </p:txBody>
      </p:sp>
      <p:sp>
        <p:nvSpPr>
          <p:cNvPr id="8" name="Slide Number Placeholder 7">
            <a:extLst>
              <a:ext uri="{FF2B5EF4-FFF2-40B4-BE49-F238E27FC236}">
                <a16:creationId xmlns:a16="http://schemas.microsoft.com/office/drawing/2014/main" xmlns="" id="{5E3D99C0-C73C-9A4E-9824-66B77622750F}"/>
              </a:ext>
            </a:extLst>
          </p:cNvPr>
          <p:cNvSpPr>
            <a:spLocks noGrp="1"/>
          </p:cNvSpPr>
          <p:nvPr>
            <p:ph type="sldNum" sz="quarter" idx="12"/>
          </p:nvPr>
        </p:nvSpPr>
        <p:spPr/>
        <p:txBody>
          <a:bodyPr/>
          <a:lstStyle/>
          <a:p>
            <a:pPr>
              <a:defRPr/>
            </a:pPr>
            <a:fld id="{F47B7E8E-E2F8-E84C-9458-074877A0AE44}" type="slidenum">
              <a:rPr lang="en-US"/>
              <a:pPr>
                <a:defRPr/>
              </a:pPr>
              <a:t>17</a:t>
            </a:fld>
            <a:endParaRPr lang="en-US"/>
          </a:p>
        </p:txBody>
      </p:sp>
    </p:spTree>
    <p:extLst>
      <p:ext uri="{BB962C8B-B14F-4D97-AF65-F5344CB8AC3E}">
        <p14:creationId xmlns:p14="http://schemas.microsoft.com/office/powerpoint/2010/main" xmlns="" val="2041969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xmlns="" id="{82C69DDA-D174-2148-B4F9-2B04DA679596}"/>
              </a:ext>
            </a:extLst>
          </p:cNvPr>
          <p:cNvSpPr>
            <a:spLocks noGrp="1"/>
          </p:cNvSpPr>
          <p:nvPr>
            <p:ph type="title"/>
          </p:nvPr>
        </p:nvSpPr>
        <p:spPr/>
        <p:txBody>
          <a:bodyPr/>
          <a:lstStyle/>
          <a:p>
            <a:pPr eaLnBrk="1" hangingPunct="1"/>
            <a:r>
              <a:rPr lang="en-US" altLang="en-US"/>
              <a:t>Listwise Deletion (Complete case analysis)</a:t>
            </a:r>
          </a:p>
        </p:txBody>
      </p:sp>
      <p:sp>
        <p:nvSpPr>
          <p:cNvPr id="37890" name="Content Placeholder 2">
            <a:extLst>
              <a:ext uri="{FF2B5EF4-FFF2-40B4-BE49-F238E27FC236}">
                <a16:creationId xmlns:a16="http://schemas.microsoft.com/office/drawing/2014/main" xmlns="" id="{DA233EB6-4F55-DA44-AEB5-2B68879CBF7F}"/>
              </a:ext>
            </a:extLst>
          </p:cNvPr>
          <p:cNvSpPr>
            <a:spLocks noGrp="1"/>
          </p:cNvSpPr>
          <p:nvPr>
            <p:ph idx="1"/>
          </p:nvPr>
        </p:nvSpPr>
        <p:spPr/>
        <p:txBody>
          <a:bodyPr/>
          <a:lstStyle/>
          <a:p>
            <a:pPr eaLnBrk="1" hangingPunct="1"/>
            <a:r>
              <a:rPr lang="en-US" altLang="en-US"/>
              <a:t>Only analyze cases with available data on each variable</a:t>
            </a:r>
          </a:p>
          <a:p>
            <a:pPr eaLnBrk="1" hangingPunct="1"/>
            <a:r>
              <a:rPr lang="en-US" altLang="en-US"/>
              <a:t>Advantage: simplicity and comparability across analyses</a:t>
            </a:r>
          </a:p>
          <a:p>
            <a:pPr eaLnBrk="1" hangingPunct="1"/>
            <a:r>
              <a:rPr lang="en-US" altLang="en-US"/>
              <a:t>Disadvantage: reduces statistical power (due to sample size), not use all information, estimates may be biased if data not MCAR</a:t>
            </a:r>
          </a:p>
          <a:p>
            <a:pPr eaLnBrk="1" hangingPunct="1"/>
            <a:r>
              <a:rPr lang="en-US" altLang="en-US"/>
              <a:t>Listwise deletion often produces unbiased regression slope estimates as long as missingness is not a function of outcome variable.</a:t>
            </a:r>
          </a:p>
        </p:txBody>
      </p:sp>
      <p:sp>
        <p:nvSpPr>
          <p:cNvPr id="4" name="Slide Number Placeholder 3">
            <a:extLst>
              <a:ext uri="{FF2B5EF4-FFF2-40B4-BE49-F238E27FC236}">
                <a16:creationId xmlns:a16="http://schemas.microsoft.com/office/drawing/2014/main" xmlns="" id="{CD9D6C24-0209-E94C-8A4A-79753EA94600}"/>
              </a:ext>
            </a:extLst>
          </p:cNvPr>
          <p:cNvSpPr>
            <a:spLocks noGrp="1"/>
          </p:cNvSpPr>
          <p:nvPr>
            <p:ph type="sldNum" sz="quarter" idx="12"/>
          </p:nvPr>
        </p:nvSpPr>
        <p:spPr/>
        <p:txBody>
          <a:bodyPr/>
          <a:lstStyle/>
          <a:p>
            <a:pPr>
              <a:defRPr/>
            </a:pPr>
            <a:fld id="{05313ADD-F40D-0841-A545-BEAAF5DD73CD}" type="slidenum">
              <a:rPr lang="en-US"/>
              <a:pPr>
                <a:defRPr/>
              </a:pPr>
              <a:t>18</a:t>
            </a:fld>
            <a:endParaRPr lang="en-US"/>
          </a:p>
        </p:txBody>
      </p:sp>
    </p:spTree>
    <p:extLst>
      <p:ext uri="{BB962C8B-B14F-4D97-AF65-F5344CB8AC3E}">
        <p14:creationId xmlns:p14="http://schemas.microsoft.com/office/powerpoint/2010/main" xmlns="" val="402548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xmlns="" id="{B1583548-5191-D049-8EE2-61A7B630DFAC}"/>
              </a:ext>
            </a:extLst>
          </p:cNvPr>
          <p:cNvSpPr>
            <a:spLocks noGrp="1"/>
          </p:cNvSpPr>
          <p:nvPr>
            <p:ph type="title"/>
          </p:nvPr>
        </p:nvSpPr>
        <p:spPr/>
        <p:txBody>
          <a:bodyPr/>
          <a:lstStyle/>
          <a:p>
            <a:pPr eaLnBrk="1" hangingPunct="1"/>
            <a:r>
              <a:rPr lang="en-US" altLang="en-US"/>
              <a:t>Pairwise Deletion (Available case analysis)</a:t>
            </a:r>
          </a:p>
        </p:txBody>
      </p:sp>
      <p:sp>
        <p:nvSpPr>
          <p:cNvPr id="38914" name="Content Placeholder 2">
            <a:extLst>
              <a:ext uri="{FF2B5EF4-FFF2-40B4-BE49-F238E27FC236}">
                <a16:creationId xmlns:a16="http://schemas.microsoft.com/office/drawing/2014/main" xmlns="" id="{F1DC6E08-8CA0-8843-BA24-C3E00F03159A}"/>
              </a:ext>
            </a:extLst>
          </p:cNvPr>
          <p:cNvSpPr>
            <a:spLocks noGrp="1"/>
          </p:cNvSpPr>
          <p:nvPr>
            <p:ph idx="1"/>
          </p:nvPr>
        </p:nvSpPr>
        <p:spPr/>
        <p:txBody>
          <a:bodyPr/>
          <a:lstStyle/>
          <a:p>
            <a:pPr eaLnBrk="1" hangingPunct="1"/>
            <a:r>
              <a:rPr lang="en-US" altLang="en-US"/>
              <a:t>Analysis with all cases in which the variables of interest are present</a:t>
            </a:r>
          </a:p>
          <a:p>
            <a:pPr eaLnBrk="1" hangingPunct="1"/>
            <a:r>
              <a:rPr lang="en-US" altLang="en-US"/>
              <a:t>Advantage: keeps as many cases as possible for each analysis, uses all information possible with each analysis</a:t>
            </a:r>
          </a:p>
          <a:p>
            <a:pPr eaLnBrk="1" hangingPunct="1"/>
            <a:r>
              <a:rPr lang="en-US" altLang="en-US"/>
              <a:t>Disadvantage: cannot compare analyses because sample is different each time, sample size vary for each parameter estimation, can obtain nonsense results</a:t>
            </a:r>
          </a:p>
          <a:p>
            <a:pPr eaLnBrk="1" hangingPunct="1"/>
            <a:r>
              <a:rPr lang="en-US" altLang="en-US"/>
              <a:t>Compute the summary statistics using n</a:t>
            </a:r>
            <a:r>
              <a:rPr lang="en-US" altLang="en-US" baseline="-25000"/>
              <a:t>i</a:t>
            </a:r>
            <a:r>
              <a:rPr lang="en-US" altLang="en-US"/>
              <a:t> observations not n.</a:t>
            </a:r>
          </a:p>
          <a:p>
            <a:pPr eaLnBrk="1" hangingPunct="1"/>
            <a:r>
              <a:rPr lang="en-US" altLang="en-US"/>
              <a:t>Compute correlation type statistics using complete pairs for both variables.</a:t>
            </a:r>
          </a:p>
        </p:txBody>
      </p:sp>
      <p:sp>
        <p:nvSpPr>
          <p:cNvPr id="4" name="Slide Number Placeholder 3">
            <a:extLst>
              <a:ext uri="{FF2B5EF4-FFF2-40B4-BE49-F238E27FC236}">
                <a16:creationId xmlns:a16="http://schemas.microsoft.com/office/drawing/2014/main" xmlns="" id="{33603391-14A9-2C40-9985-10029139350C}"/>
              </a:ext>
            </a:extLst>
          </p:cNvPr>
          <p:cNvSpPr>
            <a:spLocks noGrp="1"/>
          </p:cNvSpPr>
          <p:nvPr>
            <p:ph type="sldNum" sz="quarter" idx="12"/>
          </p:nvPr>
        </p:nvSpPr>
        <p:spPr/>
        <p:txBody>
          <a:bodyPr/>
          <a:lstStyle/>
          <a:p>
            <a:pPr>
              <a:defRPr/>
            </a:pPr>
            <a:fld id="{90E83E80-F63D-5449-BB25-4732D9E71C99}" type="slidenum">
              <a:rPr lang="en-US"/>
              <a:pPr>
                <a:defRPr/>
              </a:pPr>
              <a:t>19</a:t>
            </a:fld>
            <a:endParaRPr lang="en-US"/>
          </a:p>
        </p:txBody>
      </p:sp>
    </p:spTree>
    <p:extLst>
      <p:ext uri="{BB962C8B-B14F-4D97-AF65-F5344CB8AC3E}">
        <p14:creationId xmlns:p14="http://schemas.microsoft.com/office/powerpoint/2010/main" xmlns="" val="42883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xmlns="" id="{8BD7CE3C-99DC-654A-90AA-6A3F2FB364AF}"/>
              </a:ext>
            </a:extLst>
          </p:cNvPr>
          <p:cNvSpPr>
            <a:spLocks noGrp="1"/>
          </p:cNvSpPr>
          <p:nvPr>
            <p:ph type="title"/>
          </p:nvPr>
        </p:nvSpPr>
        <p:spPr/>
        <p:txBody>
          <a:bodyPr/>
          <a:lstStyle/>
          <a:p>
            <a:pPr eaLnBrk="1" hangingPunct="1"/>
            <a:r>
              <a:rPr lang="en-US" altLang="en-US"/>
              <a:t>MISSING DATA</a:t>
            </a:r>
          </a:p>
        </p:txBody>
      </p:sp>
      <p:sp>
        <p:nvSpPr>
          <p:cNvPr id="3" name="Content Placeholder 2">
            <a:extLst>
              <a:ext uri="{FF2B5EF4-FFF2-40B4-BE49-F238E27FC236}">
                <a16:creationId xmlns:a16="http://schemas.microsoft.com/office/drawing/2014/main" xmlns="" id="{C6B2D4FE-DE3E-AC4C-99A3-537C51F17113}"/>
              </a:ext>
            </a:extLst>
          </p:cNvPr>
          <p:cNvSpPr>
            <a:spLocks noGrp="1"/>
          </p:cNvSpPr>
          <p:nvPr>
            <p:ph idx="1"/>
          </p:nvPr>
        </p:nvSpPr>
        <p:spPr/>
        <p:txBody>
          <a:bodyPr rtlCol="0">
            <a:normAutofit/>
          </a:bodyPr>
          <a:lstStyle/>
          <a:p>
            <a:pPr eaLnBrk="1" fontAlgn="auto" hangingPunct="1">
              <a:spcAft>
                <a:spcPts val="0"/>
              </a:spcAft>
              <a:defRPr/>
            </a:pPr>
            <a:r>
              <a:rPr lang="en-US" dirty="0"/>
              <a:t>Missing data are observations that are not there for many reasons</a:t>
            </a:r>
          </a:p>
          <a:p>
            <a:pPr eaLnBrk="1" fontAlgn="auto" hangingPunct="1">
              <a:spcAft>
                <a:spcPts val="0"/>
              </a:spcAft>
              <a:defRPr/>
            </a:pPr>
            <a:r>
              <a:rPr lang="en-US" dirty="0"/>
              <a:t>Missing data can occur for many reasons: </a:t>
            </a:r>
          </a:p>
          <a:p>
            <a:pPr lvl="1" eaLnBrk="1" fontAlgn="auto" hangingPunct="1">
              <a:spcAft>
                <a:spcPts val="0"/>
              </a:spcAft>
              <a:buFont typeface="Wingdings" panose="05000000000000000000" pitchFamily="2" charset="2"/>
              <a:buChar char="q"/>
              <a:defRPr/>
            </a:pPr>
            <a:r>
              <a:rPr lang="en-US" dirty="0"/>
              <a:t>participants can fail to respond to questions (legitimately or illegitimately—more on that later), </a:t>
            </a:r>
          </a:p>
          <a:p>
            <a:pPr lvl="1" eaLnBrk="1" fontAlgn="auto" hangingPunct="1">
              <a:spcAft>
                <a:spcPts val="0"/>
              </a:spcAft>
              <a:buFont typeface="Wingdings" panose="05000000000000000000" pitchFamily="2" charset="2"/>
              <a:buChar char="q"/>
              <a:defRPr/>
            </a:pPr>
            <a:r>
              <a:rPr lang="en-US" dirty="0"/>
              <a:t>equipment and data collecting or recording mechanisms can malfunction,</a:t>
            </a:r>
          </a:p>
          <a:p>
            <a:pPr lvl="1" eaLnBrk="1" fontAlgn="auto" hangingPunct="1">
              <a:spcAft>
                <a:spcPts val="0"/>
              </a:spcAft>
              <a:buFont typeface="Wingdings" panose="05000000000000000000" pitchFamily="2" charset="2"/>
              <a:buChar char="q"/>
              <a:defRPr/>
            </a:pPr>
            <a:r>
              <a:rPr lang="en-US" dirty="0"/>
              <a:t>subjects can withdraw from studies before they are completed, and </a:t>
            </a:r>
          </a:p>
          <a:p>
            <a:pPr lvl="1" eaLnBrk="1" fontAlgn="auto" hangingPunct="1">
              <a:spcAft>
                <a:spcPts val="0"/>
              </a:spcAft>
              <a:buFont typeface="Wingdings" panose="05000000000000000000" pitchFamily="2" charset="2"/>
              <a:buChar char="q"/>
              <a:defRPr/>
            </a:pPr>
            <a:r>
              <a:rPr lang="en-US" dirty="0"/>
              <a:t>data entry errors can occur. </a:t>
            </a:r>
          </a:p>
          <a:p>
            <a:pPr eaLnBrk="1" fontAlgn="auto" hangingPunct="1">
              <a:spcAft>
                <a:spcPts val="0"/>
              </a:spcAft>
              <a:defRPr/>
            </a:pPr>
            <a:r>
              <a:rPr lang="en-US" dirty="0"/>
              <a:t>When we have missing data, our goal remains the same with what it was if have the complete data. So, the analysis are now more complex.</a:t>
            </a:r>
          </a:p>
          <a:p>
            <a:pPr eaLnBrk="1" fontAlgn="auto" hangingPunct="1">
              <a:spcAft>
                <a:spcPts val="0"/>
              </a:spcAft>
              <a:defRPr/>
            </a:pPr>
            <a:endParaRPr lang="en-US" dirty="0"/>
          </a:p>
        </p:txBody>
      </p:sp>
      <p:sp>
        <p:nvSpPr>
          <p:cNvPr id="4" name="Slide Number Placeholder 3">
            <a:extLst>
              <a:ext uri="{FF2B5EF4-FFF2-40B4-BE49-F238E27FC236}">
                <a16:creationId xmlns:a16="http://schemas.microsoft.com/office/drawing/2014/main" xmlns="" id="{8CCD4520-6F1B-624B-84F8-2FD19DD9351F}"/>
              </a:ext>
            </a:extLst>
          </p:cNvPr>
          <p:cNvSpPr>
            <a:spLocks noGrp="1"/>
          </p:cNvSpPr>
          <p:nvPr>
            <p:ph type="sldNum" sz="quarter" idx="12"/>
          </p:nvPr>
        </p:nvSpPr>
        <p:spPr/>
        <p:txBody>
          <a:bodyPr/>
          <a:lstStyle/>
          <a:p>
            <a:pPr>
              <a:defRPr/>
            </a:pPr>
            <a:fld id="{409815DA-4BF7-6642-990F-1557AFA27ED7}" type="slidenum">
              <a:rPr lang="en-US"/>
              <a:pPr>
                <a:defRPr/>
              </a:pPr>
              <a:t>2</a:t>
            </a:fld>
            <a:endParaRPr lang="en-US"/>
          </a:p>
        </p:txBody>
      </p:sp>
    </p:spTree>
    <p:extLst>
      <p:ext uri="{BB962C8B-B14F-4D97-AF65-F5344CB8AC3E}">
        <p14:creationId xmlns:p14="http://schemas.microsoft.com/office/powerpoint/2010/main" xmlns="" val="210593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xmlns="" id="{3E56CD61-433C-BB4D-9AAA-A2D3D5284705}"/>
              </a:ext>
            </a:extLst>
          </p:cNvPr>
          <p:cNvSpPr>
            <a:spLocks noGrp="1"/>
          </p:cNvSpPr>
          <p:nvPr>
            <p:ph type="title"/>
          </p:nvPr>
        </p:nvSpPr>
        <p:spPr/>
        <p:txBody>
          <a:bodyPr/>
          <a:lstStyle/>
          <a:p>
            <a:pPr eaLnBrk="1" hangingPunct="1"/>
            <a:r>
              <a:rPr lang="en-US" altLang="en-US"/>
              <a:t>Example</a:t>
            </a:r>
          </a:p>
        </p:txBody>
      </p:sp>
      <p:sp>
        <p:nvSpPr>
          <p:cNvPr id="39938" name="Content Placeholder 2">
            <a:extLst>
              <a:ext uri="{FF2B5EF4-FFF2-40B4-BE49-F238E27FC236}">
                <a16:creationId xmlns:a16="http://schemas.microsoft.com/office/drawing/2014/main" xmlns="" id="{9A52D25C-64C7-F94E-BD56-710EACE67821}"/>
              </a:ext>
            </a:extLst>
          </p:cNvPr>
          <p:cNvSpPr>
            <a:spLocks noGrp="1"/>
          </p:cNvSpPr>
          <p:nvPr>
            <p:ph idx="1"/>
          </p:nvPr>
        </p:nvSpPr>
        <p:spPr/>
        <p:txBody>
          <a:bodyPr/>
          <a:lstStyle/>
          <a:p>
            <a:pPr marL="0" indent="0" eaLnBrk="1" hangingPunct="1">
              <a:buFont typeface="Arial" panose="020B0604020202020204" pitchFamily="34" charset="0"/>
              <a:buNone/>
            </a:pPr>
            <a:r>
              <a:rPr lang="en-US" altLang="en-US"/>
              <a:t> </a:t>
            </a:r>
          </a:p>
        </p:txBody>
      </p:sp>
      <p:pic>
        <p:nvPicPr>
          <p:cNvPr id="39939" name="Picture 2">
            <a:extLst>
              <a:ext uri="{FF2B5EF4-FFF2-40B4-BE49-F238E27FC236}">
                <a16:creationId xmlns:a16="http://schemas.microsoft.com/office/drawing/2014/main" xmlns="" id="{CCBE9F03-DF2A-0341-B383-909D8EFA033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79663" y="2165350"/>
            <a:ext cx="7308850" cy="345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xmlns="" id="{DC2BF1CB-F142-4C40-8D9B-1001326F84EE}"/>
              </a:ext>
            </a:extLst>
          </p:cNvPr>
          <p:cNvSpPr>
            <a:spLocks noGrp="1"/>
          </p:cNvSpPr>
          <p:nvPr>
            <p:ph type="sldNum" sz="quarter" idx="12"/>
          </p:nvPr>
        </p:nvSpPr>
        <p:spPr/>
        <p:txBody>
          <a:bodyPr/>
          <a:lstStyle/>
          <a:p>
            <a:pPr>
              <a:defRPr/>
            </a:pPr>
            <a:fld id="{5DCAE808-7B33-7D41-B625-19749768AAAE}" type="slidenum">
              <a:rPr lang="en-US"/>
              <a:pPr>
                <a:defRPr/>
              </a:pPr>
              <a:t>20</a:t>
            </a:fld>
            <a:endParaRPr lang="en-US"/>
          </a:p>
        </p:txBody>
      </p:sp>
    </p:spTree>
    <p:extLst>
      <p:ext uri="{BB962C8B-B14F-4D97-AF65-F5344CB8AC3E}">
        <p14:creationId xmlns:p14="http://schemas.microsoft.com/office/powerpoint/2010/main" xmlns="" val="146021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xmlns="" id="{F1339878-E209-7740-B54A-222A414BAA26}"/>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3DC15161-66E6-8F47-ACB2-C6EAAE13893B}"/>
              </a:ext>
            </a:extLst>
          </p:cNvPr>
          <p:cNvSpPr>
            <a:spLocks noGrp="1"/>
          </p:cNvSpPr>
          <p:nvPr>
            <p:ph idx="1"/>
          </p:nvPr>
        </p:nvSpPr>
        <p:spPr>
          <a:xfrm>
            <a:off x="838200" y="1504950"/>
            <a:ext cx="10515600" cy="4854575"/>
          </a:xfrm>
        </p:spPr>
        <p:txBody>
          <a:bodyPr rtlCol="0">
            <a:normAutofit/>
          </a:bodyPr>
          <a:lstStyle/>
          <a:p>
            <a:pPr eaLnBrk="1" fontAlgn="auto" hangingPunct="1">
              <a:spcAft>
                <a:spcPts val="0"/>
              </a:spcAft>
              <a:defRPr/>
            </a:pPr>
            <a:r>
              <a:rPr lang="en-US" dirty="0"/>
              <a:t>1. Random sample from existing values:</a:t>
            </a:r>
          </a:p>
          <a:p>
            <a:pPr marL="0" indent="0" eaLnBrk="1" fontAlgn="auto" hangingPunct="1">
              <a:spcAft>
                <a:spcPts val="0"/>
              </a:spcAft>
              <a:buFont typeface="Arial" panose="020B0604020202020204" pitchFamily="34" charset="0"/>
              <a:buNone/>
              <a:defRPr/>
            </a:pPr>
            <a:r>
              <a:rPr lang="en-US" dirty="0"/>
              <a:t>You can randomly generate an integer from 1 to n-</a:t>
            </a:r>
            <a:r>
              <a:rPr lang="en-US" dirty="0" err="1"/>
              <a:t>n</a:t>
            </a:r>
            <a:r>
              <a:rPr lang="en-US" baseline="-25000" dirty="0" err="1"/>
              <a:t>missing</a:t>
            </a:r>
            <a:r>
              <a:rPr lang="en-US" dirty="0"/>
              <a:t>, then replace the missing value with the corresponding observation that you chose randomly</a:t>
            </a:r>
          </a:p>
          <a:p>
            <a:pPr marL="0" indent="0" eaLnBrk="1" fontAlgn="auto" hangingPunct="1">
              <a:spcAft>
                <a:spcPts val="0"/>
              </a:spcAft>
              <a:buFont typeface="Arial" panose="020B0604020202020204" pitchFamily="34" charset="0"/>
              <a:buNone/>
              <a:defRPr/>
            </a:pPr>
            <a:r>
              <a:rPr lang="en-US" dirty="0"/>
              <a:t>Case:   1	2	3	4	5	6	7	8	9	10</a:t>
            </a:r>
          </a:p>
          <a:p>
            <a:pPr marL="0" indent="0" eaLnBrk="1" fontAlgn="auto" hangingPunct="1">
              <a:spcAft>
                <a:spcPts val="0"/>
              </a:spcAft>
              <a:buFont typeface="Arial" panose="020B0604020202020204" pitchFamily="34" charset="0"/>
              <a:buNone/>
              <a:defRPr/>
            </a:pPr>
            <a:r>
              <a:rPr lang="en-US" dirty="0"/>
              <a:t>Y</a:t>
            </a:r>
            <a:r>
              <a:rPr lang="en-US" baseline="-25000" dirty="0"/>
              <a:t>1</a:t>
            </a:r>
            <a:r>
              <a:rPr lang="en-US" dirty="0"/>
              <a:t>:	3.4	3.9	2.6	1.9	2.2	3.3	1.7	2.4	2.8	3.6</a:t>
            </a:r>
          </a:p>
          <a:p>
            <a:pPr marL="0" indent="0" eaLnBrk="1" fontAlgn="auto" hangingPunct="1">
              <a:spcAft>
                <a:spcPts val="0"/>
              </a:spcAft>
              <a:buFont typeface="Arial" panose="020B0604020202020204" pitchFamily="34" charset="0"/>
              <a:buNone/>
              <a:defRPr/>
            </a:pPr>
            <a:r>
              <a:rPr lang="en-US" dirty="0"/>
              <a:t>Y</a:t>
            </a:r>
            <a:r>
              <a:rPr lang="en-US" baseline="-25000" dirty="0"/>
              <a:t>2</a:t>
            </a:r>
            <a:r>
              <a:rPr lang="en-US" dirty="0"/>
              <a:t>:	5.7	4.8	4.9	6.2	6.8	5.6	5.4	4.9	5.7	NA</a:t>
            </a:r>
          </a:p>
          <a:p>
            <a:pPr marL="0" indent="0" eaLnBrk="1" fontAlgn="auto" hangingPunct="1">
              <a:spcAft>
                <a:spcPts val="0"/>
              </a:spcAft>
              <a:buFont typeface="Arial" panose="020B0604020202020204" pitchFamily="34" charset="0"/>
              <a:buNone/>
              <a:defRPr/>
            </a:pPr>
            <a:r>
              <a:rPr lang="en-US" dirty="0"/>
              <a:t>Randomly generate number between 1 and 9: Say 3</a:t>
            </a:r>
          </a:p>
          <a:p>
            <a:pPr marL="0" indent="0" eaLnBrk="1" fontAlgn="auto" hangingPunct="1">
              <a:spcAft>
                <a:spcPts val="0"/>
              </a:spcAft>
              <a:buFont typeface="Arial" panose="020B0604020202020204" pitchFamily="34" charset="0"/>
              <a:buNone/>
              <a:defRPr/>
            </a:pPr>
            <a:r>
              <a:rPr lang="en-US" dirty="0"/>
              <a:t>Replace Y</a:t>
            </a:r>
            <a:r>
              <a:rPr lang="en-US" baseline="-25000" dirty="0"/>
              <a:t>2,10</a:t>
            </a:r>
            <a:r>
              <a:rPr lang="en-US" dirty="0"/>
              <a:t> by Y</a:t>
            </a:r>
            <a:r>
              <a:rPr lang="en-US" baseline="-25000" dirty="0"/>
              <a:t>2,3</a:t>
            </a:r>
            <a:r>
              <a:rPr lang="en-US" dirty="0"/>
              <a:t>=4.9	</a:t>
            </a:r>
          </a:p>
          <a:p>
            <a:pPr marL="0" indent="0" eaLnBrk="1" fontAlgn="auto" hangingPunct="1">
              <a:spcAft>
                <a:spcPts val="0"/>
              </a:spcAft>
              <a:buFont typeface="Arial" panose="020B0604020202020204" pitchFamily="34" charset="0"/>
              <a:buNone/>
              <a:defRPr/>
            </a:pPr>
            <a:r>
              <a:rPr lang="en-US" dirty="0"/>
              <a:t>Disadvantage: It may change the distribution of data</a:t>
            </a:r>
          </a:p>
        </p:txBody>
      </p:sp>
      <p:sp>
        <p:nvSpPr>
          <p:cNvPr id="4" name="TextBox 3">
            <a:extLst>
              <a:ext uri="{FF2B5EF4-FFF2-40B4-BE49-F238E27FC236}">
                <a16:creationId xmlns:a16="http://schemas.microsoft.com/office/drawing/2014/main" xmlns="" id="{57CCB748-1F48-3E4F-8DDF-705EF05CCE60}"/>
              </a:ext>
            </a:extLst>
          </p:cNvPr>
          <p:cNvSpPr txBox="1">
            <a:spLocks noChangeArrowheads="1"/>
          </p:cNvSpPr>
          <p:nvPr/>
        </p:nvSpPr>
        <p:spPr bwMode="auto">
          <a:xfrm>
            <a:off x="9985375" y="4267200"/>
            <a:ext cx="746125" cy="5222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a:t>4.9</a:t>
            </a:r>
          </a:p>
        </p:txBody>
      </p:sp>
      <p:sp>
        <p:nvSpPr>
          <p:cNvPr id="5" name="Slide Number Placeholder 4">
            <a:extLst>
              <a:ext uri="{FF2B5EF4-FFF2-40B4-BE49-F238E27FC236}">
                <a16:creationId xmlns:a16="http://schemas.microsoft.com/office/drawing/2014/main" xmlns="" id="{9DFA8397-D3A3-9342-A308-43BC511BC945}"/>
              </a:ext>
            </a:extLst>
          </p:cNvPr>
          <p:cNvSpPr>
            <a:spLocks noGrp="1"/>
          </p:cNvSpPr>
          <p:nvPr>
            <p:ph type="sldNum" sz="quarter" idx="12"/>
          </p:nvPr>
        </p:nvSpPr>
        <p:spPr/>
        <p:txBody>
          <a:bodyPr/>
          <a:lstStyle/>
          <a:p>
            <a:pPr>
              <a:defRPr/>
            </a:pPr>
            <a:fld id="{58BC5B6B-F22A-2E4A-AD99-7972A4A67913}" type="slidenum">
              <a:rPr lang="en-US"/>
              <a:pPr>
                <a:defRPr/>
              </a:pPr>
              <a:t>21</a:t>
            </a:fld>
            <a:endParaRPr lang="en-US"/>
          </a:p>
        </p:txBody>
      </p:sp>
    </p:spTree>
    <p:extLst>
      <p:ext uri="{BB962C8B-B14F-4D97-AF65-F5344CB8AC3E}">
        <p14:creationId xmlns:p14="http://schemas.microsoft.com/office/powerpoint/2010/main" xmlns="" val="689657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xmlns="" id="{9C52209E-27FD-054D-845A-863F6BBDF742}"/>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1C0F5A6A-BF51-D143-8B4B-AA0B7AAECA47}"/>
              </a:ext>
            </a:extLst>
          </p:cNvPr>
          <p:cNvSpPr>
            <a:spLocks noGrp="1"/>
          </p:cNvSpPr>
          <p:nvPr>
            <p:ph idx="1"/>
          </p:nvPr>
        </p:nvSpPr>
        <p:spPr>
          <a:xfrm>
            <a:off x="838200" y="1825625"/>
            <a:ext cx="10707688" cy="4351338"/>
          </a:xfrm>
        </p:spPr>
        <p:txBody>
          <a:bodyPr rtlCol="0">
            <a:normAutofit/>
          </a:bodyPr>
          <a:lstStyle/>
          <a:p>
            <a:pPr eaLnBrk="1" fontAlgn="auto" hangingPunct="1">
              <a:spcAft>
                <a:spcPts val="0"/>
              </a:spcAft>
              <a:defRPr/>
            </a:pPr>
            <a:r>
              <a:rPr lang="en-US" dirty="0"/>
              <a:t>2. Randomly sample from a reasonable distribution</a:t>
            </a:r>
          </a:p>
          <a:p>
            <a:pPr marL="0" indent="0" eaLnBrk="1" fontAlgn="auto" hangingPunct="1">
              <a:spcAft>
                <a:spcPts val="0"/>
              </a:spcAft>
              <a:buFont typeface="Arial" panose="020B0604020202020204" pitchFamily="34" charset="0"/>
              <a:buNone/>
              <a:defRPr/>
            </a:pPr>
            <a:r>
              <a:rPr lang="en-US" dirty="0"/>
              <a:t>e.g. If gender is missing and you have the information that there re about the sample number of females and males in the population. </a:t>
            </a:r>
          </a:p>
          <a:p>
            <a:pPr marL="0" indent="0" eaLnBrk="1" fontAlgn="auto" hangingPunct="1">
              <a:spcAft>
                <a:spcPts val="0"/>
              </a:spcAft>
              <a:buFont typeface="Arial" panose="020B0604020202020204" pitchFamily="34" charset="0"/>
              <a:buNone/>
              <a:defRPr/>
            </a:pPr>
            <a:r>
              <a:rPr lang="en-US" dirty="0"/>
              <a:t>	Gender ~</a:t>
            </a:r>
            <a:r>
              <a:rPr lang="en-US" dirty="0" err="1"/>
              <a:t>Ber</a:t>
            </a:r>
            <a:r>
              <a:rPr lang="en-US" dirty="0"/>
              <a:t>(p=0.5) or estimate p from the observed sample</a:t>
            </a:r>
          </a:p>
          <a:p>
            <a:pPr marL="0" indent="0" eaLnBrk="1" fontAlgn="auto" hangingPunct="1">
              <a:spcAft>
                <a:spcPts val="0"/>
              </a:spcAft>
              <a:buFont typeface="Arial" panose="020B0604020202020204" pitchFamily="34" charset="0"/>
              <a:buNone/>
              <a:defRPr/>
            </a:pPr>
            <a:r>
              <a:rPr lang="en-US" dirty="0"/>
              <a:t>Using random number generator from Bernoulli distribution for p=0.5, generate numbers for missing gender data</a:t>
            </a:r>
          </a:p>
          <a:p>
            <a:pPr marL="0" indent="0" eaLnBrk="1" fontAlgn="auto" hangingPunct="1">
              <a:spcAft>
                <a:spcPts val="0"/>
              </a:spcAft>
              <a:buFont typeface="Arial" panose="020B0604020202020204" pitchFamily="34" charset="0"/>
              <a:buNone/>
              <a:defRPr/>
            </a:pPr>
            <a:r>
              <a:rPr lang="en-US" dirty="0"/>
              <a:t>Disadvantage: distributional assumption may not be reliable (or correct), even the assumption is correct, its representativeness is doubtful.</a:t>
            </a:r>
          </a:p>
        </p:txBody>
      </p:sp>
      <p:sp>
        <p:nvSpPr>
          <p:cNvPr id="4" name="Slide Number Placeholder 3">
            <a:extLst>
              <a:ext uri="{FF2B5EF4-FFF2-40B4-BE49-F238E27FC236}">
                <a16:creationId xmlns:a16="http://schemas.microsoft.com/office/drawing/2014/main" xmlns="" id="{6E3AADCB-3BA6-9F40-905B-0CA0E0A356DE}"/>
              </a:ext>
            </a:extLst>
          </p:cNvPr>
          <p:cNvSpPr>
            <a:spLocks noGrp="1"/>
          </p:cNvSpPr>
          <p:nvPr>
            <p:ph type="sldNum" sz="quarter" idx="12"/>
          </p:nvPr>
        </p:nvSpPr>
        <p:spPr/>
        <p:txBody>
          <a:bodyPr/>
          <a:lstStyle/>
          <a:p>
            <a:pPr>
              <a:defRPr/>
            </a:pPr>
            <a:fld id="{21F70B81-09F0-5240-B80B-D88B22E4FDA1}" type="slidenum">
              <a:rPr lang="en-US"/>
              <a:pPr>
                <a:defRPr/>
              </a:pPr>
              <a:t>22</a:t>
            </a:fld>
            <a:endParaRPr lang="en-US"/>
          </a:p>
        </p:txBody>
      </p:sp>
    </p:spTree>
    <p:extLst>
      <p:ext uri="{BB962C8B-B14F-4D97-AF65-F5344CB8AC3E}">
        <p14:creationId xmlns:p14="http://schemas.microsoft.com/office/powerpoint/2010/main" xmlns="" val="239358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xmlns="" id="{0D0CFDF0-6F6B-3449-820E-F0B24241AA3B}"/>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9ED89675-C271-FF49-883D-FE29CE71A6EB}"/>
              </a:ext>
            </a:extLst>
          </p:cNvPr>
          <p:cNvSpPr>
            <a:spLocks noGrp="1"/>
          </p:cNvSpPr>
          <p:nvPr>
            <p:ph idx="1"/>
          </p:nvPr>
        </p:nvSpPr>
        <p:spPr/>
        <p:txBody>
          <a:bodyPr rtlCol="0">
            <a:normAutofit/>
          </a:bodyPr>
          <a:lstStyle/>
          <a:p>
            <a:pPr eaLnBrk="1" fontAlgn="auto" hangingPunct="1">
              <a:spcAft>
                <a:spcPts val="0"/>
              </a:spcAft>
              <a:defRPr/>
            </a:pPr>
            <a:r>
              <a:rPr lang="en-US" dirty="0"/>
              <a:t>3. Mean/Mode Substitution</a:t>
            </a:r>
          </a:p>
          <a:p>
            <a:pPr marL="0" indent="0" eaLnBrk="1" fontAlgn="auto" hangingPunct="1">
              <a:spcAft>
                <a:spcPts val="0"/>
              </a:spcAft>
              <a:buFont typeface="Arial" panose="020B0604020202020204" pitchFamily="34" charset="0"/>
              <a:buNone/>
              <a:defRPr/>
            </a:pPr>
            <a:r>
              <a:rPr lang="en-US" dirty="0"/>
              <a:t>Replace missing value with the sample mean or mode. Then, run analyses as if all complete cases</a:t>
            </a:r>
          </a:p>
          <a:p>
            <a:pPr marL="0" indent="0" eaLnBrk="1" fontAlgn="auto" hangingPunct="1">
              <a:spcAft>
                <a:spcPts val="0"/>
              </a:spcAft>
              <a:buFont typeface="Arial" panose="020B0604020202020204" pitchFamily="34" charset="0"/>
              <a:buNone/>
              <a:defRPr/>
            </a:pPr>
            <a:r>
              <a:rPr lang="en-US" dirty="0"/>
              <a:t>Advantage: We can use complete case analyses</a:t>
            </a:r>
          </a:p>
          <a:p>
            <a:pPr marL="0" indent="0" eaLnBrk="1" fontAlgn="auto" hangingPunct="1">
              <a:spcAft>
                <a:spcPts val="0"/>
              </a:spcAft>
              <a:buFont typeface="Arial" panose="020B0604020202020204" pitchFamily="34" charset="0"/>
              <a:buNone/>
              <a:defRPr/>
            </a:pPr>
            <a:r>
              <a:rPr lang="en-US" dirty="0"/>
              <a:t>Disadvantage: Reduces variability, weakens the correlation estimates because it ignores the relationship between variables, it creates artificial band</a:t>
            </a:r>
          </a:p>
          <a:p>
            <a:pPr marL="0" indent="0" eaLnBrk="1" fontAlgn="auto" hangingPunct="1">
              <a:spcAft>
                <a:spcPts val="0"/>
              </a:spcAft>
              <a:buFont typeface="Arial" panose="020B0604020202020204" pitchFamily="34" charset="0"/>
              <a:buNone/>
              <a:defRPr/>
            </a:pPr>
            <a:r>
              <a:rPr lang="en-US" dirty="0"/>
              <a:t>Unless the proportion of missing data is low, do not use this method.</a:t>
            </a:r>
          </a:p>
        </p:txBody>
      </p:sp>
      <p:sp>
        <p:nvSpPr>
          <p:cNvPr id="4" name="Slide Number Placeholder 3">
            <a:extLst>
              <a:ext uri="{FF2B5EF4-FFF2-40B4-BE49-F238E27FC236}">
                <a16:creationId xmlns:a16="http://schemas.microsoft.com/office/drawing/2014/main" xmlns="" id="{674ACFC1-CE1D-744F-A279-8BF25822DB4A}"/>
              </a:ext>
            </a:extLst>
          </p:cNvPr>
          <p:cNvSpPr>
            <a:spLocks noGrp="1"/>
          </p:cNvSpPr>
          <p:nvPr>
            <p:ph type="sldNum" sz="quarter" idx="12"/>
          </p:nvPr>
        </p:nvSpPr>
        <p:spPr/>
        <p:txBody>
          <a:bodyPr/>
          <a:lstStyle/>
          <a:p>
            <a:pPr>
              <a:defRPr/>
            </a:pPr>
            <a:fld id="{B3EFFF3A-0FB8-4841-A3D7-AF88A03112FE}" type="slidenum">
              <a:rPr lang="en-US"/>
              <a:pPr>
                <a:defRPr/>
              </a:pPr>
              <a:t>23</a:t>
            </a:fld>
            <a:endParaRPr lang="en-US"/>
          </a:p>
        </p:txBody>
      </p:sp>
    </p:spTree>
    <p:extLst>
      <p:ext uri="{BB962C8B-B14F-4D97-AF65-F5344CB8AC3E}">
        <p14:creationId xmlns:p14="http://schemas.microsoft.com/office/powerpoint/2010/main" xmlns="" val="43397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xmlns="" id="{0A210749-CB8D-F545-AB18-5A1AFC97A08E}"/>
              </a:ext>
            </a:extLst>
          </p:cNvPr>
          <p:cNvSpPr>
            <a:spLocks noGrp="1"/>
          </p:cNvSpPr>
          <p:nvPr>
            <p:ph type="title"/>
          </p:nvPr>
        </p:nvSpPr>
        <p:spPr/>
        <p:txBody>
          <a:bodyPr/>
          <a:lstStyle/>
          <a:p>
            <a:pPr eaLnBrk="1" hangingPunct="1"/>
            <a:r>
              <a:rPr lang="en-US" altLang="en-US"/>
              <a:t>Last Observation Carried Forward</a:t>
            </a:r>
          </a:p>
        </p:txBody>
      </p:sp>
      <p:sp>
        <p:nvSpPr>
          <p:cNvPr id="3" name="Content Placeholder 2">
            <a:extLst>
              <a:ext uri="{FF2B5EF4-FFF2-40B4-BE49-F238E27FC236}">
                <a16:creationId xmlns:a16="http://schemas.microsoft.com/office/drawing/2014/main" xmlns="" id="{C17473C2-A086-A44D-84D0-3A3030414DD6}"/>
              </a:ext>
            </a:extLst>
          </p:cNvPr>
          <p:cNvSpPr>
            <a:spLocks noGrp="1"/>
          </p:cNvSpPr>
          <p:nvPr>
            <p:ph idx="1"/>
          </p:nvPr>
        </p:nvSpPr>
        <p:spPr/>
        <p:txBody>
          <a:bodyPr rtlCol="0">
            <a:normAutofit/>
          </a:bodyPr>
          <a:lstStyle/>
          <a:p>
            <a:pPr eaLnBrk="1" fontAlgn="auto" hangingPunct="1">
              <a:spcAft>
                <a:spcPts val="0"/>
              </a:spcAft>
              <a:defRPr/>
            </a:pPr>
            <a:r>
              <a:rPr lang="en-US" dirty="0"/>
              <a:t>This method is specific to longitudinal data problems.</a:t>
            </a:r>
          </a:p>
          <a:p>
            <a:pPr eaLnBrk="1" fontAlgn="auto" hangingPunct="1">
              <a:spcAft>
                <a:spcPts val="0"/>
              </a:spcAft>
              <a:defRPr/>
            </a:pPr>
            <a:r>
              <a:rPr lang="en-US" dirty="0"/>
              <a:t>For each individual, NAs are replaced by the last observed value of that variable. Then, analyze data as if data were fully observed.</a:t>
            </a:r>
          </a:p>
          <a:p>
            <a:pPr marL="0" indent="0" eaLnBrk="1" fontAlgn="auto" hangingPunct="1">
              <a:spcAft>
                <a:spcPts val="0"/>
              </a:spcAft>
              <a:buFont typeface="Arial" panose="020B0604020202020204" pitchFamily="34" charset="0"/>
              <a:buNone/>
              <a:defRPr/>
            </a:pPr>
            <a:r>
              <a:rPr lang="en-US" dirty="0"/>
              <a:t>Disadvantage: The covariance structure and distribution change seriously</a:t>
            </a:r>
          </a:p>
        </p:txBody>
      </p:sp>
      <p:graphicFrame>
        <p:nvGraphicFramePr>
          <p:cNvPr id="4" name="Table 3">
            <a:extLst>
              <a:ext uri="{FF2B5EF4-FFF2-40B4-BE49-F238E27FC236}">
                <a16:creationId xmlns:a16="http://schemas.microsoft.com/office/drawing/2014/main" xmlns="" id="{1D92CF33-FA02-C34B-8A6E-D5B6DD418765}"/>
              </a:ext>
            </a:extLst>
          </p:cNvPr>
          <p:cNvGraphicFramePr>
            <a:graphicFrameLocks noGrp="1"/>
          </p:cNvGraphicFramePr>
          <p:nvPr/>
        </p:nvGraphicFramePr>
        <p:xfrm>
          <a:off x="1690688" y="4376738"/>
          <a:ext cx="8128001" cy="1484312"/>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xmlns="" val="20000"/>
                    </a:ext>
                  </a:extLst>
                </a:gridCol>
                <a:gridCol w="1161143">
                  <a:extLst>
                    <a:ext uri="{9D8B030D-6E8A-4147-A177-3AD203B41FA5}">
                      <a16:colId xmlns:a16="http://schemas.microsoft.com/office/drawing/2014/main" xmlns="" val="20001"/>
                    </a:ext>
                  </a:extLst>
                </a:gridCol>
                <a:gridCol w="1161143">
                  <a:extLst>
                    <a:ext uri="{9D8B030D-6E8A-4147-A177-3AD203B41FA5}">
                      <a16:colId xmlns:a16="http://schemas.microsoft.com/office/drawing/2014/main" xmlns="" val="20002"/>
                    </a:ext>
                  </a:extLst>
                </a:gridCol>
                <a:gridCol w="1161143">
                  <a:extLst>
                    <a:ext uri="{9D8B030D-6E8A-4147-A177-3AD203B41FA5}">
                      <a16:colId xmlns:a16="http://schemas.microsoft.com/office/drawing/2014/main" xmlns="" val="20003"/>
                    </a:ext>
                  </a:extLst>
                </a:gridCol>
                <a:gridCol w="1161143">
                  <a:extLst>
                    <a:ext uri="{9D8B030D-6E8A-4147-A177-3AD203B41FA5}">
                      <a16:colId xmlns:a16="http://schemas.microsoft.com/office/drawing/2014/main" xmlns="" val="20004"/>
                    </a:ext>
                  </a:extLst>
                </a:gridCol>
                <a:gridCol w="1161143">
                  <a:extLst>
                    <a:ext uri="{9D8B030D-6E8A-4147-A177-3AD203B41FA5}">
                      <a16:colId xmlns:a16="http://schemas.microsoft.com/office/drawing/2014/main" xmlns="" val="20005"/>
                    </a:ext>
                  </a:extLst>
                </a:gridCol>
                <a:gridCol w="1161143">
                  <a:extLst>
                    <a:ext uri="{9D8B030D-6E8A-4147-A177-3AD203B41FA5}">
                      <a16:colId xmlns:a16="http://schemas.microsoft.com/office/drawing/2014/main" xmlns="" val="20006"/>
                    </a:ext>
                  </a:extLst>
                </a:gridCol>
              </a:tblGrid>
              <a:tr h="371078">
                <a:tc>
                  <a:txBody>
                    <a:bodyPr/>
                    <a:lstStyle/>
                    <a:p>
                      <a:pPr algn="ctr"/>
                      <a:r>
                        <a:rPr lang="en-US" sz="1800" dirty="0"/>
                        <a:t>Cases</a:t>
                      </a:r>
                    </a:p>
                  </a:txBody>
                  <a:tcPr marT="45749" marB="45749"/>
                </a:tc>
                <a:tc>
                  <a:txBody>
                    <a:bodyPr/>
                    <a:lstStyle/>
                    <a:p>
                      <a:pPr algn="ctr"/>
                      <a:r>
                        <a:rPr lang="en-US" sz="1800" dirty="0"/>
                        <a:t>1</a:t>
                      </a:r>
                    </a:p>
                  </a:txBody>
                  <a:tcPr marT="45749" marB="45749"/>
                </a:tc>
                <a:tc>
                  <a:txBody>
                    <a:bodyPr/>
                    <a:lstStyle/>
                    <a:p>
                      <a:pPr algn="ctr"/>
                      <a:r>
                        <a:rPr lang="en-US" sz="1800" dirty="0"/>
                        <a:t>2</a:t>
                      </a:r>
                    </a:p>
                  </a:txBody>
                  <a:tcPr marT="45749" marB="45749"/>
                </a:tc>
                <a:tc>
                  <a:txBody>
                    <a:bodyPr/>
                    <a:lstStyle/>
                    <a:p>
                      <a:pPr algn="ctr"/>
                      <a:r>
                        <a:rPr lang="en-US" sz="1800" dirty="0"/>
                        <a:t>3</a:t>
                      </a:r>
                    </a:p>
                  </a:txBody>
                  <a:tcPr marT="45749" marB="45749"/>
                </a:tc>
                <a:tc>
                  <a:txBody>
                    <a:bodyPr/>
                    <a:lstStyle/>
                    <a:p>
                      <a:pPr algn="ctr"/>
                      <a:r>
                        <a:rPr lang="en-US" sz="1800" dirty="0"/>
                        <a:t>4</a:t>
                      </a:r>
                    </a:p>
                  </a:txBody>
                  <a:tcPr marT="45749" marB="45749"/>
                </a:tc>
                <a:tc>
                  <a:txBody>
                    <a:bodyPr/>
                    <a:lstStyle/>
                    <a:p>
                      <a:pPr algn="ctr"/>
                      <a:r>
                        <a:rPr lang="en-US" sz="1800" dirty="0"/>
                        <a:t>5</a:t>
                      </a:r>
                    </a:p>
                  </a:txBody>
                  <a:tcPr marT="45749" marB="45749"/>
                </a:tc>
                <a:tc>
                  <a:txBody>
                    <a:bodyPr/>
                    <a:lstStyle/>
                    <a:p>
                      <a:pPr algn="ctr"/>
                      <a:r>
                        <a:rPr lang="en-US" sz="1800" dirty="0"/>
                        <a:t>6</a:t>
                      </a:r>
                    </a:p>
                  </a:txBody>
                  <a:tcPr marT="45749" marB="45749"/>
                </a:tc>
                <a:extLst>
                  <a:ext uri="{0D108BD9-81ED-4DB2-BD59-A6C34878D82A}">
                    <a16:rowId xmlns:a16="http://schemas.microsoft.com/office/drawing/2014/main" xmlns="" val="10000"/>
                  </a:ext>
                </a:extLst>
              </a:tr>
              <a:tr h="371078">
                <a:tc>
                  <a:txBody>
                    <a:bodyPr/>
                    <a:lstStyle/>
                    <a:p>
                      <a:pPr algn="ctr"/>
                      <a:r>
                        <a:rPr lang="en-US" sz="1800" dirty="0"/>
                        <a:t>1</a:t>
                      </a:r>
                    </a:p>
                  </a:txBody>
                  <a:tcPr marT="45749" marB="45749"/>
                </a:tc>
                <a:tc>
                  <a:txBody>
                    <a:bodyPr/>
                    <a:lstStyle/>
                    <a:p>
                      <a:pPr algn="ctr"/>
                      <a:r>
                        <a:rPr lang="en-US" sz="1800" dirty="0"/>
                        <a:t>3.8</a:t>
                      </a:r>
                    </a:p>
                  </a:txBody>
                  <a:tcPr marT="45749" marB="45749"/>
                </a:tc>
                <a:tc>
                  <a:txBody>
                    <a:bodyPr/>
                    <a:lstStyle/>
                    <a:p>
                      <a:pPr algn="ctr"/>
                      <a:r>
                        <a:rPr lang="en-US" sz="1800" dirty="0"/>
                        <a:t>3.1</a:t>
                      </a:r>
                    </a:p>
                  </a:txBody>
                  <a:tcPr marT="45749" marB="45749"/>
                </a:tc>
                <a:tc>
                  <a:txBody>
                    <a:bodyPr/>
                    <a:lstStyle/>
                    <a:p>
                      <a:pPr algn="ctr"/>
                      <a:r>
                        <a:rPr lang="en-US" sz="1800" dirty="0"/>
                        <a:t>2.0</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extLst>
                  <a:ext uri="{0D108BD9-81ED-4DB2-BD59-A6C34878D82A}">
                    <a16:rowId xmlns:a16="http://schemas.microsoft.com/office/drawing/2014/main" xmlns="" val="10001"/>
                  </a:ext>
                </a:extLst>
              </a:tr>
              <a:tr h="371078">
                <a:tc>
                  <a:txBody>
                    <a:bodyPr/>
                    <a:lstStyle/>
                    <a:p>
                      <a:pPr algn="ctr"/>
                      <a:r>
                        <a:rPr lang="en-US" sz="1800" dirty="0"/>
                        <a:t>2</a:t>
                      </a:r>
                    </a:p>
                  </a:txBody>
                  <a:tcPr marT="45749" marB="45749"/>
                </a:tc>
                <a:tc>
                  <a:txBody>
                    <a:bodyPr/>
                    <a:lstStyle/>
                    <a:p>
                      <a:pPr algn="ctr"/>
                      <a:r>
                        <a:rPr lang="en-US" sz="1800" dirty="0"/>
                        <a:t>4.1</a:t>
                      </a:r>
                    </a:p>
                  </a:txBody>
                  <a:tcPr marT="45749" marB="45749"/>
                </a:tc>
                <a:tc>
                  <a:txBody>
                    <a:bodyPr/>
                    <a:lstStyle/>
                    <a:p>
                      <a:pPr algn="ctr"/>
                      <a:r>
                        <a:rPr lang="en-US" sz="1800" dirty="0"/>
                        <a:t>3.5</a:t>
                      </a:r>
                    </a:p>
                  </a:txBody>
                  <a:tcPr marT="45749" marB="45749"/>
                </a:tc>
                <a:tc>
                  <a:txBody>
                    <a:bodyPr/>
                    <a:lstStyle/>
                    <a:p>
                      <a:pPr algn="ctr"/>
                      <a:r>
                        <a:rPr lang="en-US" sz="1800" dirty="0"/>
                        <a:t>2.8</a:t>
                      </a:r>
                    </a:p>
                  </a:txBody>
                  <a:tcPr marT="45749" marB="45749"/>
                </a:tc>
                <a:tc>
                  <a:txBody>
                    <a:bodyPr/>
                    <a:lstStyle/>
                    <a:p>
                      <a:pPr algn="ctr"/>
                      <a:r>
                        <a:rPr lang="en-US" sz="1800" dirty="0"/>
                        <a:t>2.4</a:t>
                      </a:r>
                    </a:p>
                  </a:txBody>
                  <a:tcPr marT="45749" marB="45749"/>
                </a:tc>
                <a:tc>
                  <a:txBody>
                    <a:bodyPr/>
                    <a:lstStyle/>
                    <a:p>
                      <a:pPr algn="ctr"/>
                      <a:r>
                        <a:rPr lang="en-US" sz="1800" dirty="0"/>
                        <a:t>2.8</a:t>
                      </a:r>
                    </a:p>
                  </a:txBody>
                  <a:tcPr marT="45749" marB="45749"/>
                </a:tc>
                <a:tc>
                  <a:txBody>
                    <a:bodyPr/>
                    <a:lstStyle/>
                    <a:p>
                      <a:pPr algn="ctr"/>
                      <a:r>
                        <a:rPr lang="en-US" sz="1800" dirty="0"/>
                        <a:t>3.0</a:t>
                      </a:r>
                    </a:p>
                  </a:txBody>
                  <a:tcPr marT="45749" marB="45749"/>
                </a:tc>
                <a:extLst>
                  <a:ext uri="{0D108BD9-81ED-4DB2-BD59-A6C34878D82A}">
                    <a16:rowId xmlns:a16="http://schemas.microsoft.com/office/drawing/2014/main" xmlns="" val="10002"/>
                  </a:ext>
                </a:extLst>
              </a:tr>
              <a:tr h="371078">
                <a:tc>
                  <a:txBody>
                    <a:bodyPr/>
                    <a:lstStyle/>
                    <a:p>
                      <a:pPr algn="ctr"/>
                      <a:r>
                        <a:rPr lang="en-US" sz="1800" dirty="0"/>
                        <a:t>3</a:t>
                      </a:r>
                    </a:p>
                  </a:txBody>
                  <a:tcPr marT="45749" marB="45749"/>
                </a:tc>
                <a:tc>
                  <a:txBody>
                    <a:bodyPr/>
                    <a:lstStyle/>
                    <a:p>
                      <a:pPr algn="ctr"/>
                      <a:r>
                        <a:rPr lang="en-US" sz="1800" dirty="0"/>
                        <a:t>2.7</a:t>
                      </a:r>
                    </a:p>
                  </a:txBody>
                  <a:tcPr marT="45749" marB="45749"/>
                </a:tc>
                <a:tc>
                  <a:txBody>
                    <a:bodyPr/>
                    <a:lstStyle/>
                    <a:p>
                      <a:pPr algn="ctr"/>
                      <a:r>
                        <a:rPr lang="en-US" sz="1800" dirty="0"/>
                        <a:t>2.4</a:t>
                      </a:r>
                    </a:p>
                  </a:txBody>
                  <a:tcPr marT="45749" marB="45749"/>
                </a:tc>
                <a:tc>
                  <a:txBody>
                    <a:bodyPr/>
                    <a:lstStyle/>
                    <a:p>
                      <a:pPr algn="ctr"/>
                      <a:r>
                        <a:rPr lang="en-US" sz="1800" dirty="0"/>
                        <a:t>2.9</a:t>
                      </a:r>
                    </a:p>
                  </a:txBody>
                  <a:tcPr marT="45749" marB="45749"/>
                </a:tc>
                <a:tc>
                  <a:txBody>
                    <a:bodyPr/>
                    <a:lstStyle/>
                    <a:p>
                      <a:pPr algn="ctr"/>
                      <a:r>
                        <a:rPr lang="en-US" sz="1800" dirty="0"/>
                        <a:t>3.5</a:t>
                      </a:r>
                    </a:p>
                  </a:txBody>
                  <a:tcPr marT="45749" marB="45749"/>
                </a:tc>
                <a:tc>
                  <a:txBody>
                    <a:bodyPr/>
                    <a:lstStyle/>
                    <a:p>
                      <a:pPr algn="ctr"/>
                      <a:r>
                        <a:rPr lang="en-US" sz="1800" dirty="0"/>
                        <a:t>NA</a:t>
                      </a:r>
                    </a:p>
                  </a:txBody>
                  <a:tcPr marT="45749" marB="45749"/>
                </a:tc>
                <a:tc>
                  <a:txBody>
                    <a:bodyPr/>
                    <a:lstStyle/>
                    <a:p>
                      <a:pPr algn="ctr"/>
                      <a:r>
                        <a:rPr lang="en-US" sz="1800" dirty="0"/>
                        <a:t>NA</a:t>
                      </a:r>
                    </a:p>
                  </a:txBody>
                  <a:tcPr marT="45749" marB="45749"/>
                </a:tc>
                <a:extLst>
                  <a:ext uri="{0D108BD9-81ED-4DB2-BD59-A6C34878D82A}">
                    <a16:rowId xmlns:a16="http://schemas.microsoft.com/office/drawing/2014/main" xmlns="" val="10003"/>
                  </a:ext>
                </a:extLst>
              </a:tr>
            </a:tbl>
          </a:graphicData>
        </a:graphic>
      </p:graphicFrame>
      <p:sp>
        <p:nvSpPr>
          <p:cNvPr id="44077" name="TextBox 4">
            <a:extLst>
              <a:ext uri="{FF2B5EF4-FFF2-40B4-BE49-F238E27FC236}">
                <a16:creationId xmlns:a16="http://schemas.microsoft.com/office/drawing/2014/main" xmlns="" id="{872E18AE-B232-E443-96AA-F1D79819B4BB}"/>
              </a:ext>
            </a:extLst>
          </p:cNvPr>
          <p:cNvSpPr txBox="1">
            <a:spLocks noChangeArrowheads="1"/>
          </p:cNvSpPr>
          <p:nvPr/>
        </p:nvSpPr>
        <p:spPr bwMode="auto">
          <a:xfrm>
            <a:off x="4921250" y="4019550"/>
            <a:ext cx="18097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Observation time</a:t>
            </a:r>
          </a:p>
        </p:txBody>
      </p:sp>
      <p:sp>
        <p:nvSpPr>
          <p:cNvPr id="6" name="TextBox 5">
            <a:extLst>
              <a:ext uri="{FF2B5EF4-FFF2-40B4-BE49-F238E27FC236}">
                <a16:creationId xmlns:a16="http://schemas.microsoft.com/office/drawing/2014/main" xmlns="" id="{D7E8C55E-B2D2-4D48-BAB0-0C1268A16C3B}"/>
              </a:ext>
            </a:extLst>
          </p:cNvPr>
          <p:cNvSpPr txBox="1"/>
          <p:nvPr/>
        </p:nvSpPr>
        <p:spPr>
          <a:xfrm>
            <a:off x="6731000" y="47545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7" name="TextBox 6">
            <a:extLst>
              <a:ext uri="{FF2B5EF4-FFF2-40B4-BE49-F238E27FC236}">
                <a16:creationId xmlns:a16="http://schemas.microsoft.com/office/drawing/2014/main" xmlns="" id="{489B0F01-0E2D-4043-9CF3-084F9D4D4770}"/>
              </a:ext>
            </a:extLst>
          </p:cNvPr>
          <p:cNvSpPr txBox="1"/>
          <p:nvPr/>
        </p:nvSpPr>
        <p:spPr>
          <a:xfrm>
            <a:off x="7799388" y="47545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8" name="TextBox 7">
            <a:extLst>
              <a:ext uri="{FF2B5EF4-FFF2-40B4-BE49-F238E27FC236}">
                <a16:creationId xmlns:a16="http://schemas.microsoft.com/office/drawing/2014/main" xmlns="" id="{DF8F19A4-4985-6645-8C47-89FC3A971410}"/>
              </a:ext>
            </a:extLst>
          </p:cNvPr>
          <p:cNvSpPr txBox="1"/>
          <p:nvPr/>
        </p:nvSpPr>
        <p:spPr>
          <a:xfrm>
            <a:off x="8994775" y="4749800"/>
            <a:ext cx="476250" cy="369888"/>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2.0</a:t>
            </a:r>
          </a:p>
        </p:txBody>
      </p:sp>
      <p:sp>
        <p:nvSpPr>
          <p:cNvPr id="9" name="TextBox 8">
            <a:extLst>
              <a:ext uri="{FF2B5EF4-FFF2-40B4-BE49-F238E27FC236}">
                <a16:creationId xmlns:a16="http://schemas.microsoft.com/office/drawing/2014/main" xmlns="" id="{6E4E55AA-4265-9645-9A2D-8685968E3D01}"/>
              </a:ext>
            </a:extLst>
          </p:cNvPr>
          <p:cNvSpPr txBox="1"/>
          <p:nvPr/>
        </p:nvSpPr>
        <p:spPr>
          <a:xfrm>
            <a:off x="7864475" y="5464175"/>
            <a:ext cx="476250" cy="369888"/>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3.5</a:t>
            </a:r>
          </a:p>
        </p:txBody>
      </p:sp>
      <p:sp>
        <p:nvSpPr>
          <p:cNvPr id="10" name="TextBox 9">
            <a:extLst>
              <a:ext uri="{FF2B5EF4-FFF2-40B4-BE49-F238E27FC236}">
                <a16:creationId xmlns:a16="http://schemas.microsoft.com/office/drawing/2014/main" xmlns="" id="{88BD6BFF-7DA9-FB40-9647-E38A52056344}"/>
              </a:ext>
            </a:extLst>
          </p:cNvPr>
          <p:cNvSpPr txBox="1"/>
          <p:nvPr/>
        </p:nvSpPr>
        <p:spPr>
          <a:xfrm>
            <a:off x="8956675" y="5491163"/>
            <a:ext cx="476250" cy="369887"/>
          </a:xfrm>
          <a:prstGeom prst="rect">
            <a:avLst/>
          </a:prstGeom>
          <a:solidFill>
            <a:schemeClr val="accent1">
              <a:lumMod val="40000"/>
              <a:lumOff val="60000"/>
            </a:schemeClr>
          </a:solidFill>
        </p:spPr>
        <p:txBody>
          <a:bodyPr wrap="none">
            <a:spAutoFit/>
          </a:bodyPr>
          <a:lstStyle/>
          <a:p>
            <a:pPr eaLnBrk="1" fontAlgn="auto" hangingPunct="1">
              <a:spcBef>
                <a:spcPts val="0"/>
              </a:spcBef>
              <a:spcAft>
                <a:spcPts val="0"/>
              </a:spcAft>
              <a:defRPr/>
            </a:pPr>
            <a:r>
              <a:rPr lang="en-US" dirty="0">
                <a:latin typeface="+mn-lt"/>
              </a:rPr>
              <a:t>3.5</a:t>
            </a:r>
          </a:p>
        </p:txBody>
      </p:sp>
      <p:sp>
        <p:nvSpPr>
          <p:cNvPr id="11" name="Slide Number Placeholder 10">
            <a:extLst>
              <a:ext uri="{FF2B5EF4-FFF2-40B4-BE49-F238E27FC236}">
                <a16:creationId xmlns:a16="http://schemas.microsoft.com/office/drawing/2014/main" xmlns="" id="{8332C3D9-8718-CE43-8D61-9F5ACEE90593}"/>
              </a:ext>
            </a:extLst>
          </p:cNvPr>
          <p:cNvSpPr>
            <a:spLocks noGrp="1"/>
          </p:cNvSpPr>
          <p:nvPr>
            <p:ph type="sldNum" sz="quarter" idx="12"/>
          </p:nvPr>
        </p:nvSpPr>
        <p:spPr/>
        <p:txBody>
          <a:bodyPr/>
          <a:lstStyle/>
          <a:p>
            <a:pPr>
              <a:defRPr/>
            </a:pPr>
            <a:fld id="{CB21F2E3-EF25-9A45-8756-317900B6037B}" type="slidenum">
              <a:rPr lang="en-US"/>
              <a:pPr>
                <a:defRPr/>
              </a:pPr>
              <a:t>24</a:t>
            </a:fld>
            <a:endParaRPr lang="en-US"/>
          </a:p>
        </p:txBody>
      </p:sp>
    </p:spTree>
    <p:extLst>
      <p:ext uri="{BB962C8B-B14F-4D97-AF65-F5344CB8AC3E}">
        <p14:creationId xmlns:p14="http://schemas.microsoft.com/office/powerpoint/2010/main" xmlns="" val="2600743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xmlns="" id="{A9341961-2C1B-D842-92D1-0EAFADA9ECFC}"/>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97B11882-7D50-9F48-8A35-EE9B727B4B44}"/>
              </a:ext>
            </a:extLst>
          </p:cNvPr>
          <p:cNvSpPr>
            <a:spLocks noGrp="1"/>
          </p:cNvSpPr>
          <p:nvPr>
            <p:ph idx="1"/>
          </p:nvPr>
        </p:nvSpPr>
        <p:spPr>
          <a:xfrm>
            <a:off x="684375" y="1689894"/>
            <a:ext cx="11066091" cy="4667250"/>
          </a:xfrm>
        </p:spPr>
        <p:txBody>
          <a:bodyPr rtlCol="0">
            <a:normAutofit/>
          </a:bodyPr>
          <a:lstStyle/>
          <a:p>
            <a:pPr eaLnBrk="1" fontAlgn="auto" hangingPunct="1">
              <a:spcAft>
                <a:spcPts val="0"/>
              </a:spcAft>
              <a:defRPr/>
            </a:pPr>
            <a:r>
              <a:rPr lang="en-US" dirty="0"/>
              <a:t>4. Dummy variable adjustment</a:t>
            </a:r>
          </a:p>
          <a:p>
            <a:pPr marL="0" indent="0" eaLnBrk="1" fontAlgn="auto" hangingPunct="1">
              <a:spcAft>
                <a:spcPts val="0"/>
              </a:spcAft>
              <a:buFont typeface="Arial" panose="020B0604020202020204" pitchFamily="34" charset="0"/>
              <a:buNone/>
              <a:defRPr/>
            </a:pPr>
            <a:r>
              <a:rPr lang="en-US" dirty="0"/>
              <a:t>	Create an indicator variable for missing value (1 for missing, </a:t>
            </a:r>
            <a:br>
              <a:rPr lang="en-US" dirty="0"/>
            </a:br>
            <a:r>
              <a:rPr lang="en-US" dirty="0"/>
              <a:t>             0 for observed)</a:t>
            </a:r>
          </a:p>
          <a:p>
            <a:pPr marL="0" indent="0" eaLnBrk="1" fontAlgn="auto" hangingPunct="1">
              <a:spcAft>
                <a:spcPts val="0"/>
              </a:spcAft>
              <a:buFont typeface="Arial" panose="020B0604020202020204" pitchFamily="34" charset="0"/>
              <a:buNone/>
              <a:defRPr/>
            </a:pPr>
            <a:r>
              <a:rPr lang="en-US" dirty="0"/>
              <a:t>	Impute missing value to a constant (such as mean)</a:t>
            </a:r>
          </a:p>
          <a:p>
            <a:pPr marL="0" indent="0" eaLnBrk="1" fontAlgn="auto" hangingPunct="1">
              <a:spcAft>
                <a:spcPts val="0"/>
              </a:spcAft>
              <a:buFont typeface="Arial" panose="020B0604020202020204" pitchFamily="34" charset="0"/>
              <a:buNone/>
              <a:defRPr/>
            </a:pPr>
            <a:r>
              <a:rPr lang="en-US" dirty="0"/>
              <a:t>	Include missing indicator in the regression</a:t>
            </a:r>
          </a:p>
          <a:p>
            <a:pPr marL="0" indent="0" eaLnBrk="1" fontAlgn="auto" hangingPunct="1">
              <a:spcAft>
                <a:spcPts val="0"/>
              </a:spcAft>
              <a:buFont typeface="Arial" panose="020B0604020202020204" pitchFamily="34" charset="0"/>
              <a:buNone/>
              <a:defRPr/>
            </a:pPr>
            <a:r>
              <a:rPr lang="en-US" dirty="0"/>
              <a:t>Advantage: Uses all information about missing observation</a:t>
            </a:r>
          </a:p>
          <a:p>
            <a:pPr marL="0" indent="0" eaLnBrk="1" fontAlgn="auto" hangingPunct="1">
              <a:spcAft>
                <a:spcPts val="0"/>
              </a:spcAft>
              <a:buFont typeface="Arial" panose="020B0604020202020204" pitchFamily="34" charset="0"/>
              <a:buNone/>
              <a:defRPr/>
            </a:pPr>
            <a:r>
              <a:rPr lang="en-US" dirty="0"/>
              <a:t>Disadvantage: Results in biased estimates, not theoretically driven</a:t>
            </a:r>
          </a:p>
        </p:txBody>
      </p:sp>
      <p:sp>
        <p:nvSpPr>
          <p:cNvPr id="4" name="Slide Number Placeholder 3">
            <a:extLst>
              <a:ext uri="{FF2B5EF4-FFF2-40B4-BE49-F238E27FC236}">
                <a16:creationId xmlns:a16="http://schemas.microsoft.com/office/drawing/2014/main" xmlns="" id="{359CA9FB-02F2-5443-BF12-E2E8CB1DC1FA}"/>
              </a:ext>
            </a:extLst>
          </p:cNvPr>
          <p:cNvSpPr>
            <a:spLocks noGrp="1"/>
          </p:cNvSpPr>
          <p:nvPr>
            <p:ph type="sldNum" sz="quarter" idx="12"/>
          </p:nvPr>
        </p:nvSpPr>
        <p:spPr/>
        <p:txBody>
          <a:bodyPr/>
          <a:lstStyle/>
          <a:p>
            <a:pPr>
              <a:defRPr/>
            </a:pPr>
            <a:fld id="{8B771550-9247-6040-8366-1D23B07193C1}" type="slidenum">
              <a:rPr lang="en-US"/>
              <a:pPr>
                <a:defRPr/>
              </a:pPr>
              <a:t>25</a:t>
            </a:fld>
            <a:endParaRPr lang="en-US"/>
          </a:p>
        </p:txBody>
      </p:sp>
    </p:spTree>
    <p:extLst>
      <p:ext uri="{BB962C8B-B14F-4D97-AF65-F5344CB8AC3E}">
        <p14:creationId xmlns:p14="http://schemas.microsoft.com/office/powerpoint/2010/main" xmlns="" val="3773985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xmlns="" id="{6E0B3C10-90E7-E34D-8487-FDA6C144F303}"/>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7A3D9E61-421F-6B45-BCD3-4761E5591C6C}"/>
              </a:ext>
            </a:extLst>
          </p:cNvPr>
          <p:cNvSpPr>
            <a:spLocks noGrp="1"/>
          </p:cNvSpPr>
          <p:nvPr>
            <p:ph idx="1"/>
          </p:nvPr>
        </p:nvSpPr>
        <p:spPr/>
        <p:txBody>
          <a:bodyPr rtlCol="0">
            <a:normAutofit/>
          </a:bodyPr>
          <a:lstStyle/>
          <a:p>
            <a:pPr eaLnBrk="1" fontAlgn="auto" hangingPunct="1">
              <a:spcAft>
                <a:spcPts val="0"/>
              </a:spcAft>
              <a:defRPr/>
            </a:pPr>
            <a:r>
              <a:rPr lang="en-US" dirty="0"/>
              <a:t>5. Regression imputation</a:t>
            </a:r>
          </a:p>
          <a:p>
            <a:pPr marL="0" indent="0" eaLnBrk="1" fontAlgn="auto" hangingPunct="1">
              <a:spcAft>
                <a:spcPts val="0"/>
              </a:spcAft>
              <a:buFont typeface="Arial" panose="020B0604020202020204" pitchFamily="34" charset="0"/>
              <a:buNone/>
              <a:defRPr/>
            </a:pPr>
            <a:r>
              <a:rPr lang="en-US" dirty="0"/>
              <a:t>Replace missing values with predicted score from regression equation. Use complete cases to regress the variable with incomplete data on the other complete variables.</a:t>
            </a:r>
          </a:p>
          <a:p>
            <a:pPr marL="0" indent="0" eaLnBrk="1" fontAlgn="auto" hangingPunct="1">
              <a:spcAft>
                <a:spcPts val="0"/>
              </a:spcAft>
              <a:buFont typeface="Arial" panose="020B0604020202020204" pitchFamily="34" charset="0"/>
              <a:buNone/>
              <a:defRPr/>
            </a:pPr>
            <a:r>
              <a:rPr lang="en-US" dirty="0"/>
              <a:t>Advantage: Uses information from the observed data, gives better results than previous ones</a:t>
            </a:r>
          </a:p>
          <a:p>
            <a:pPr marL="0" indent="0" eaLnBrk="1" fontAlgn="auto" hangingPunct="1">
              <a:spcAft>
                <a:spcPts val="0"/>
              </a:spcAft>
              <a:buFont typeface="Arial" panose="020B0604020202020204" pitchFamily="34" charset="0"/>
              <a:buNone/>
              <a:defRPr/>
            </a:pPr>
            <a:r>
              <a:rPr lang="en-US" dirty="0"/>
              <a:t>Disadvantage: over-estimates model fit and correlation estimates, weakens variance</a:t>
            </a:r>
          </a:p>
        </p:txBody>
      </p:sp>
      <p:sp>
        <p:nvSpPr>
          <p:cNvPr id="4" name="Slide Number Placeholder 3">
            <a:extLst>
              <a:ext uri="{FF2B5EF4-FFF2-40B4-BE49-F238E27FC236}">
                <a16:creationId xmlns:a16="http://schemas.microsoft.com/office/drawing/2014/main" xmlns="" id="{27F826D5-F463-B240-9BAB-8D155543E72E}"/>
              </a:ext>
            </a:extLst>
          </p:cNvPr>
          <p:cNvSpPr>
            <a:spLocks noGrp="1"/>
          </p:cNvSpPr>
          <p:nvPr>
            <p:ph type="sldNum" sz="quarter" idx="12"/>
          </p:nvPr>
        </p:nvSpPr>
        <p:spPr/>
        <p:txBody>
          <a:bodyPr/>
          <a:lstStyle/>
          <a:p>
            <a:pPr>
              <a:defRPr/>
            </a:pPr>
            <a:fld id="{F275FA20-D716-7443-961F-CED186BF1921}" type="slidenum">
              <a:rPr lang="en-US"/>
              <a:pPr>
                <a:defRPr/>
              </a:pPr>
              <a:t>26</a:t>
            </a:fld>
            <a:endParaRPr lang="en-US"/>
          </a:p>
        </p:txBody>
      </p:sp>
    </p:spTree>
    <p:extLst>
      <p:ext uri="{BB962C8B-B14F-4D97-AF65-F5344CB8AC3E}">
        <p14:creationId xmlns:p14="http://schemas.microsoft.com/office/powerpoint/2010/main" xmlns="" val="2224866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xmlns="" id="{6E0B3C10-90E7-E34D-8487-FDA6C144F303}"/>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7A3D9E61-421F-6B45-BCD3-4761E5591C6C}"/>
              </a:ext>
            </a:extLst>
          </p:cNvPr>
          <p:cNvSpPr>
            <a:spLocks noGrp="1"/>
          </p:cNvSpPr>
          <p:nvPr>
            <p:ph idx="1"/>
          </p:nvPr>
        </p:nvSpPr>
        <p:spPr/>
        <p:txBody>
          <a:bodyPr rtlCol="0">
            <a:normAutofit/>
          </a:bodyPr>
          <a:lstStyle/>
          <a:p>
            <a:pPr eaLnBrk="1" fontAlgn="auto" hangingPunct="1">
              <a:spcAft>
                <a:spcPts val="0"/>
              </a:spcAft>
              <a:defRPr/>
            </a:pPr>
            <a:r>
              <a:rPr lang="en-US" dirty="0"/>
              <a:t>5. Regression imputation</a:t>
            </a:r>
          </a:p>
          <a:p>
            <a:pPr marL="0" indent="0" eaLnBrk="1" fontAlgn="auto" hangingPunct="1">
              <a:spcAft>
                <a:spcPts val="0"/>
              </a:spcAft>
              <a:buFont typeface="Arial" panose="020B0604020202020204" pitchFamily="34" charset="0"/>
              <a:buNone/>
              <a:defRPr/>
            </a:pPr>
            <a:r>
              <a:rPr lang="en-US" dirty="0"/>
              <a:t>Replace missing values with predicted score from regression equation. Use complete cases to regress the variable with incomplete data on the other complete variables.</a:t>
            </a:r>
          </a:p>
          <a:p>
            <a:pPr marL="0" indent="0" eaLnBrk="1" fontAlgn="auto" hangingPunct="1">
              <a:spcAft>
                <a:spcPts val="0"/>
              </a:spcAft>
              <a:buFont typeface="Arial" panose="020B0604020202020204" pitchFamily="34" charset="0"/>
              <a:buNone/>
              <a:defRPr/>
            </a:pPr>
            <a:r>
              <a:rPr lang="en-US" dirty="0"/>
              <a:t>Advantage: Uses information from the observed data, gives better results than previous ones</a:t>
            </a:r>
          </a:p>
          <a:p>
            <a:pPr marL="0" indent="0" eaLnBrk="1" fontAlgn="auto" hangingPunct="1">
              <a:spcAft>
                <a:spcPts val="0"/>
              </a:spcAft>
              <a:buFont typeface="Arial" panose="020B0604020202020204" pitchFamily="34" charset="0"/>
              <a:buNone/>
              <a:defRPr/>
            </a:pPr>
            <a:r>
              <a:rPr lang="en-US" dirty="0"/>
              <a:t>Disadvantage: over-estimates model fit and correlation estimates, weakens variance</a:t>
            </a:r>
          </a:p>
        </p:txBody>
      </p:sp>
      <p:sp>
        <p:nvSpPr>
          <p:cNvPr id="4" name="Slide Number Placeholder 3">
            <a:extLst>
              <a:ext uri="{FF2B5EF4-FFF2-40B4-BE49-F238E27FC236}">
                <a16:creationId xmlns:a16="http://schemas.microsoft.com/office/drawing/2014/main" xmlns="" id="{27F826D5-F463-B240-9BAB-8D155543E72E}"/>
              </a:ext>
            </a:extLst>
          </p:cNvPr>
          <p:cNvSpPr>
            <a:spLocks noGrp="1"/>
          </p:cNvSpPr>
          <p:nvPr>
            <p:ph type="sldNum" sz="quarter" idx="12"/>
          </p:nvPr>
        </p:nvSpPr>
        <p:spPr/>
        <p:txBody>
          <a:bodyPr/>
          <a:lstStyle/>
          <a:p>
            <a:pPr>
              <a:defRPr/>
            </a:pPr>
            <a:fld id="{F275FA20-D716-7443-961F-CED186BF1921}" type="slidenum">
              <a:rPr lang="en-US"/>
              <a:pPr>
                <a:defRPr/>
              </a:pPr>
              <a:t>27</a:t>
            </a:fld>
            <a:endParaRPr lang="en-US"/>
          </a:p>
        </p:txBody>
      </p:sp>
    </p:spTree>
    <p:extLst>
      <p:ext uri="{BB962C8B-B14F-4D97-AF65-F5344CB8AC3E}">
        <p14:creationId xmlns:p14="http://schemas.microsoft.com/office/powerpoint/2010/main" xmlns="" val="3540794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xmlns="" id="{76768AED-7795-0C4A-B8AB-7F1311E1708A}"/>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B918E15F-EB72-7C4F-BCB8-F53228296FFA}"/>
              </a:ext>
            </a:extLst>
          </p:cNvPr>
          <p:cNvSpPr>
            <a:spLocks noGrp="1" noRot="1" noChangeAspect="1" noMove="1" noResize="1" noEditPoints="1" noAdjustHandles="1" noChangeArrowheads="1" noChangeShapeType="1" noTextEdit="1"/>
          </p:cNvSpPr>
          <p:nvPr>
            <p:ph idx="1"/>
          </p:nvPr>
        </p:nvSpPr>
        <p:spPr>
          <a:xfrm>
            <a:off x="838200" y="1825625"/>
            <a:ext cx="10799618" cy="4351338"/>
          </a:xfrm>
          <a:blipFill>
            <a:blip r:embed="rId2"/>
            <a:stretch>
              <a:fillRect l="-1186" t="-2241" r="-1129"/>
            </a:stretch>
          </a:blipFill>
        </p:spPr>
        <p:txBody>
          <a:bodyPr/>
          <a:lstStyle/>
          <a:p>
            <a:pPr eaLnBrk="1" hangingPunct="1">
              <a:defRPr/>
            </a:pPr>
            <a:r>
              <a:rPr lang="en-US">
                <a:noFill/>
              </a:rPr>
              <a:t> </a:t>
            </a:r>
          </a:p>
        </p:txBody>
      </p:sp>
      <p:sp>
        <p:nvSpPr>
          <p:cNvPr id="4" name="Slide Number Placeholder 3">
            <a:extLst>
              <a:ext uri="{FF2B5EF4-FFF2-40B4-BE49-F238E27FC236}">
                <a16:creationId xmlns:a16="http://schemas.microsoft.com/office/drawing/2014/main" xmlns="" id="{A388145F-D143-864C-B182-01F590EA6D6A}"/>
              </a:ext>
            </a:extLst>
          </p:cNvPr>
          <p:cNvSpPr>
            <a:spLocks noGrp="1"/>
          </p:cNvSpPr>
          <p:nvPr>
            <p:ph type="sldNum" sz="quarter" idx="12"/>
          </p:nvPr>
        </p:nvSpPr>
        <p:spPr/>
        <p:txBody>
          <a:bodyPr/>
          <a:lstStyle/>
          <a:p>
            <a:pPr>
              <a:defRPr/>
            </a:pPr>
            <a:fld id="{1DCE70B7-7283-B142-8CAC-37AAA96FCBF8}" type="slidenum">
              <a:rPr lang="en-US"/>
              <a:pPr>
                <a:defRPr/>
              </a:pPr>
              <a:t>28</a:t>
            </a:fld>
            <a:endParaRPr lang="en-US"/>
          </a:p>
        </p:txBody>
      </p:sp>
    </p:spTree>
    <p:extLst>
      <p:ext uri="{BB962C8B-B14F-4D97-AF65-F5344CB8AC3E}">
        <p14:creationId xmlns:p14="http://schemas.microsoft.com/office/powerpoint/2010/main" xmlns="" val="3519233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xmlns="" id="{54C41D24-13A2-9749-A0E8-6AB8DF483742}"/>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A8DD86CF-E278-9D4D-A02D-60BB70BB7970}"/>
              </a:ext>
            </a:extLst>
          </p:cNvPr>
          <p:cNvSpPr>
            <a:spLocks noGrp="1"/>
          </p:cNvSpPr>
          <p:nvPr>
            <p:ph idx="1"/>
          </p:nvPr>
        </p:nvSpPr>
        <p:spPr/>
        <p:txBody>
          <a:bodyPr rtlCol="0">
            <a:normAutofit lnSpcReduction="10000"/>
          </a:bodyPr>
          <a:lstStyle/>
          <a:p>
            <a:pPr eaLnBrk="1" fontAlgn="auto" hangingPunct="1">
              <a:spcAft>
                <a:spcPts val="0"/>
              </a:spcAft>
              <a:defRPr/>
            </a:pPr>
            <a:r>
              <a:rPr lang="en-US" dirty="0"/>
              <a:t>6. Maximum Likelihood Estimation</a:t>
            </a:r>
          </a:p>
          <a:p>
            <a:pPr marL="0" indent="0" eaLnBrk="1" fontAlgn="auto" hangingPunct="1">
              <a:spcAft>
                <a:spcPts val="0"/>
              </a:spcAft>
              <a:buFont typeface="Arial" panose="020B0604020202020204" pitchFamily="34" charset="0"/>
              <a:buNone/>
              <a:defRPr/>
            </a:pPr>
            <a:r>
              <a:rPr lang="en-US" dirty="0"/>
              <a:t>Identifies the set of parameter values that produces the highest log-likelihood.</a:t>
            </a:r>
          </a:p>
          <a:p>
            <a:pPr marL="0" indent="0" eaLnBrk="1" fontAlgn="auto" hangingPunct="1">
              <a:spcAft>
                <a:spcPts val="0"/>
              </a:spcAft>
              <a:buFont typeface="Arial" panose="020B0604020202020204" pitchFamily="34" charset="0"/>
              <a:buNone/>
              <a:defRPr/>
            </a:pPr>
            <a:r>
              <a:rPr lang="en-US" dirty="0"/>
              <a:t>ML estimate: value that is most likely to have resulted in the observed data.</a:t>
            </a:r>
          </a:p>
          <a:p>
            <a:pPr marL="0" indent="0" eaLnBrk="1" fontAlgn="auto" hangingPunct="1">
              <a:spcAft>
                <a:spcPts val="0"/>
              </a:spcAft>
              <a:buFont typeface="Arial" panose="020B0604020202020204" pitchFamily="34" charset="0"/>
              <a:buNone/>
              <a:defRPr/>
            </a:pPr>
            <a:r>
              <a:rPr lang="en-US" dirty="0"/>
              <a:t>Advantage: uses full information (both complete and incomplete) to calculate the log-likelihood, unbiased parameter estimates with MCAR/MAR data</a:t>
            </a:r>
          </a:p>
          <a:p>
            <a:pPr marL="0" indent="0" eaLnBrk="1" fontAlgn="auto" hangingPunct="1">
              <a:spcAft>
                <a:spcPts val="0"/>
              </a:spcAft>
              <a:buFont typeface="Arial" panose="020B0604020202020204" pitchFamily="34" charset="0"/>
              <a:buNone/>
              <a:defRPr/>
            </a:pPr>
            <a:r>
              <a:rPr lang="en-US" dirty="0"/>
              <a:t>Disadvantage: Standard errors biased downward but this can be adjusted by using observed information matrix.</a:t>
            </a:r>
          </a:p>
        </p:txBody>
      </p:sp>
      <p:sp>
        <p:nvSpPr>
          <p:cNvPr id="4" name="Slide Number Placeholder 3">
            <a:extLst>
              <a:ext uri="{FF2B5EF4-FFF2-40B4-BE49-F238E27FC236}">
                <a16:creationId xmlns:a16="http://schemas.microsoft.com/office/drawing/2014/main" xmlns="" id="{78F1A8AF-299F-F641-9D72-1DEF4E591DE6}"/>
              </a:ext>
            </a:extLst>
          </p:cNvPr>
          <p:cNvSpPr>
            <a:spLocks noGrp="1"/>
          </p:cNvSpPr>
          <p:nvPr>
            <p:ph type="sldNum" sz="quarter" idx="12"/>
          </p:nvPr>
        </p:nvSpPr>
        <p:spPr/>
        <p:txBody>
          <a:bodyPr/>
          <a:lstStyle/>
          <a:p>
            <a:pPr>
              <a:defRPr/>
            </a:pPr>
            <a:fld id="{29F5DE65-D54D-2D4D-A597-1DA5D69ABB04}" type="slidenum">
              <a:rPr lang="en-US"/>
              <a:pPr>
                <a:defRPr/>
              </a:pPr>
              <a:t>29</a:t>
            </a:fld>
            <a:endParaRPr lang="en-US"/>
          </a:p>
        </p:txBody>
      </p:sp>
    </p:spTree>
    <p:extLst>
      <p:ext uri="{BB962C8B-B14F-4D97-AF65-F5344CB8AC3E}">
        <p14:creationId xmlns:p14="http://schemas.microsoft.com/office/powerpoint/2010/main" xmlns="" val="369127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xmlns="" id="{AB413BE1-6B72-6F48-A878-B9433A797331}"/>
              </a:ext>
            </a:extLst>
          </p:cNvPr>
          <p:cNvSpPr>
            <a:spLocks noGrp="1"/>
          </p:cNvSpPr>
          <p:nvPr>
            <p:ph type="title"/>
          </p:nvPr>
        </p:nvSpPr>
        <p:spPr/>
        <p:txBody>
          <a:bodyPr/>
          <a:lstStyle/>
          <a:p>
            <a:pPr eaLnBrk="1" hangingPunct="1"/>
            <a:r>
              <a:rPr lang="en-US" altLang="en-US"/>
              <a:t>Missingness Mechanism</a:t>
            </a:r>
          </a:p>
        </p:txBody>
      </p:sp>
      <p:sp>
        <p:nvSpPr>
          <p:cNvPr id="3" name="Content Placeholder 2">
            <a:extLst>
              <a:ext uri="{FF2B5EF4-FFF2-40B4-BE49-F238E27FC236}">
                <a16:creationId xmlns:a16="http://schemas.microsoft.com/office/drawing/2014/main" xmlns="" id="{507CCB17-D101-9C44-BF13-266D455FCA51}"/>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US" dirty="0"/>
              <a:t>Before starting any analysis with incomplete data, we have to clarify the nature of </a:t>
            </a:r>
            <a:r>
              <a:rPr lang="en-US" dirty="0" err="1"/>
              <a:t>missingness</a:t>
            </a:r>
            <a:r>
              <a:rPr lang="en-US" dirty="0"/>
              <a:t> mechanism which causes some values being missing. Previously, there was common belief that the mechanism was random </a:t>
            </a:r>
            <a:r>
              <a:rPr lang="en-US" i="1" dirty="0"/>
              <a:t>but it was really as it was thought?</a:t>
            </a:r>
          </a:p>
          <a:p>
            <a:pPr eaLnBrk="1" fontAlgn="auto" hangingPunct="1">
              <a:spcAft>
                <a:spcPts val="0"/>
              </a:spcAft>
              <a:defRPr/>
            </a:pPr>
            <a:r>
              <a:rPr lang="en-US" i="1" dirty="0"/>
              <a:t>Generally, there are two notions accepted for </a:t>
            </a:r>
            <a:r>
              <a:rPr lang="en-US" i="1" dirty="0" err="1"/>
              <a:t>missingness</a:t>
            </a:r>
            <a:r>
              <a:rPr lang="en-US" i="1" dirty="0"/>
              <a:t> mechanism by all researchers: </a:t>
            </a:r>
            <a:r>
              <a:rPr lang="en-US" b="1" i="1" dirty="0"/>
              <a:t>ignorable</a:t>
            </a:r>
            <a:r>
              <a:rPr lang="en-US" i="1" dirty="0"/>
              <a:t> and </a:t>
            </a:r>
            <a:r>
              <a:rPr lang="en-US" b="1" i="1" dirty="0"/>
              <a:t>non-ignorable</a:t>
            </a:r>
            <a:r>
              <a:rPr lang="en-US" i="1" dirty="0"/>
              <a:t> </a:t>
            </a:r>
            <a:r>
              <a:rPr lang="en-US" i="1" dirty="0" err="1"/>
              <a:t>missingness</a:t>
            </a:r>
            <a:r>
              <a:rPr lang="en-US" i="1" dirty="0"/>
              <a:t> mechanism. </a:t>
            </a:r>
          </a:p>
          <a:p>
            <a:pPr eaLnBrk="1" fontAlgn="auto" hangingPunct="1">
              <a:spcAft>
                <a:spcPts val="0"/>
              </a:spcAft>
              <a:defRPr/>
            </a:pPr>
            <a:r>
              <a:rPr lang="en-US" i="1" dirty="0"/>
              <a:t>If the mechanism is ignorable we don’t have to care about it and we can ignore it confidently before missing data analysis but if it is not we have to model the mechanism also as part of the parameter estimation. </a:t>
            </a:r>
          </a:p>
          <a:p>
            <a:pPr eaLnBrk="1" fontAlgn="auto" hangingPunct="1">
              <a:spcAft>
                <a:spcPts val="0"/>
              </a:spcAft>
              <a:defRPr/>
            </a:pPr>
            <a:r>
              <a:rPr lang="en-US" i="1" dirty="0"/>
              <a:t>Identifying the </a:t>
            </a:r>
            <a:r>
              <a:rPr lang="en-US" i="1" dirty="0" err="1"/>
              <a:t>missingness</a:t>
            </a:r>
            <a:r>
              <a:rPr lang="en-US" i="1" dirty="0"/>
              <a:t> mechanism with a statistical approach is still being a tough problem and so try to develop some diagnostic procedure on </a:t>
            </a:r>
            <a:r>
              <a:rPr lang="en-US" i="1" dirty="0" err="1"/>
              <a:t>missingness</a:t>
            </a:r>
            <a:r>
              <a:rPr lang="en-US" i="1" dirty="0"/>
              <a:t> mechanism is an important research topic. </a:t>
            </a:r>
            <a:endParaRPr lang="en-US" dirty="0"/>
          </a:p>
        </p:txBody>
      </p:sp>
      <p:sp>
        <p:nvSpPr>
          <p:cNvPr id="4" name="Slide Number Placeholder 3">
            <a:extLst>
              <a:ext uri="{FF2B5EF4-FFF2-40B4-BE49-F238E27FC236}">
                <a16:creationId xmlns:a16="http://schemas.microsoft.com/office/drawing/2014/main" xmlns="" id="{C8CE884C-6343-EC4E-920C-8BDAA6FEA879}"/>
              </a:ext>
            </a:extLst>
          </p:cNvPr>
          <p:cNvSpPr>
            <a:spLocks noGrp="1"/>
          </p:cNvSpPr>
          <p:nvPr>
            <p:ph type="sldNum" sz="quarter" idx="12"/>
          </p:nvPr>
        </p:nvSpPr>
        <p:spPr/>
        <p:txBody>
          <a:bodyPr/>
          <a:lstStyle/>
          <a:p>
            <a:pPr>
              <a:defRPr/>
            </a:pPr>
            <a:fld id="{1676299A-2580-C949-BAB9-241927A93FD4}" type="slidenum">
              <a:rPr lang="en-US"/>
              <a:pPr>
                <a:defRPr/>
              </a:pPr>
              <a:t>3</a:t>
            </a:fld>
            <a:endParaRPr lang="en-US"/>
          </a:p>
        </p:txBody>
      </p:sp>
    </p:spTree>
    <p:extLst>
      <p:ext uri="{BB962C8B-B14F-4D97-AF65-F5344CB8AC3E}">
        <p14:creationId xmlns:p14="http://schemas.microsoft.com/office/powerpoint/2010/main" xmlns="" val="170063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xmlns="" id="{67E7BDC8-BBAC-944A-8237-536E6339B0BD}"/>
              </a:ext>
            </a:extLst>
          </p:cNvPr>
          <p:cNvSpPr>
            <a:spLocks noGrp="1"/>
          </p:cNvSpPr>
          <p:nvPr>
            <p:ph type="title"/>
          </p:nvPr>
        </p:nvSpPr>
        <p:spPr/>
        <p:txBody>
          <a:bodyPr/>
          <a:lstStyle/>
          <a:p>
            <a:pPr eaLnBrk="1" hangingPunct="1"/>
            <a:r>
              <a:rPr lang="en-US" altLang="en-US"/>
              <a:t>Imputation Methods</a:t>
            </a:r>
          </a:p>
        </p:txBody>
      </p:sp>
      <p:sp>
        <p:nvSpPr>
          <p:cNvPr id="3" name="Content Placeholder 2">
            <a:extLst>
              <a:ext uri="{FF2B5EF4-FFF2-40B4-BE49-F238E27FC236}">
                <a16:creationId xmlns:a16="http://schemas.microsoft.com/office/drawing/2014/main" xmlns="" id="{FAA263B8-2210-F54B-B31B-62E268D5B693}"/>
              </a:ext>
            </a:extLst>
          </p:cNvPr>
          <p:cNvSpPr>
            <a:spLocks noGrp="1" noRot="1" noChangeAspect="1" noMove="1" noResize="1" noEditPoints="1" noAdjustHandles="1" noChangeArrowheads="1" noChangeShapeType="1" noTextEdit="1"/>
          </p:cNvSpPr>
          <p:nvPr>
            <p:ph idx="1"/>
          </p:nvPr>
        </p:nvSpPr>
        <p:spPr>
          <a:blipFill>
            <a:blip r:embed="rId2"/>
            <a:stretch>
              <a:fillRect l="-928" t="-2801" r="-1623"/>
            </a:stretch>
          </a:blipFill>
        </p:spPr>
        <p:txBody>
          <a:bodyPr/>
          <a:lstStyle/>
          <a:p>
            <a:pPr eaLnBrk="1" hangingPunct="1">
              <a:defRPr/>
            </a:pPr>
            <a:r>
              <a:rPr lang="en-US">
                <a:noFill/>
              </a:rPr>
              <a:t> </a:t>
            </a:r>
          </a:p>
        </p:txBody>
      </p:sp>
      <p:sp>
        <p:nvSpPr>
          <p:cNvPr id="4" name="Slide Number Placeholder 3">
            <a:extLst>
              <a:ext uri="{FF2B5EF4-FFF2-40B4-BE49-F238E27FC236}">
                <a16:creationId xmlns:a16="http://schemas.microsoft.com/office/drawing/2014/main" xmlns="" id="{4B041E0C-48FE-5C43-9420-98C9931DD12D}"/>
              </a:ext>
            </a:extLst>
          </p:cNvPr>
          <p:cNvSpPr>
            <a:spLocks noGrp="1"/>
          </p:cNvSpPr>
          <p:nvPr>
            <p:ph type="sldNum" sz="quarter" idx="12"/>
          </p:nvPr>
        </p:nvSpPr>
        <p:spPr/>
        <p:txBody>
          <a:bodyPr/>
          <a:lstStyle/>
          <a:p>
            <a:pPr>
              <a:defRPr/>
            </a:pPr>
            <a:fld id="{7BD29506-ED73-AE44-95A5-BBA1509A9063}" type="slidenum">
              <a:rPr lang="en-US"/>
              <a:pPr>
                <a:defRPr/>
              </a:pPr>
              <a:t>30</a:t>
            </a:fld>
            <a:endParaRPr lang="en-US"/>
          </a:p>
        </p:txBody>
      </p:sp>
    </p:spTree>
    <p:extLst>
      <p:ext uri="{BB962C8B-B14F-4D97-AF65-F5344CB8AC3E}">
        <p14:creationId xmlns:p14="http://schemas.microsoft.com/office/powerpoint/2010/main" xmlns="" val="161760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xmlns="" id="{E4B24CF0-E2DE-AB40-BF9B-E51C264A3A1E}"/>
              </a:ext>
            </a:extLst>
          </p:cNvPr>
          <p:cNvSpPr>
            <a:spLocks noGrp="1"/>
          </p:cNvSpPr>
          <p:nvPr>
            <p:ph type="title"/>
          </p:nvPr>
        </p:nvSpPr>
        <p:spPr/>
        <p:txBody>
          <a:bodyPr/>
          <a:lstStyle/>
          <a:p>
            <a:pPr eaLnBrk="1" hangingPunct="1"/>
            <a:r>
              <a:rPr lang="en-US" altLang="en-US"/>
              <a:t>Multiple Imputation (MI)</a:t>
            </a:r>
          </a:p>
        </p:txBody>
      </p:sp>
      <p:sp>
        <p:nvSpPr>
          <p:cNvPr id="3" name="Content Placeholder 2">
            <a:extLst>
              <a:ext uri="{FF2B5EF4-FFF2-40B4-BE49-F238E27FC236}">
                <a16:creationId xmlns:a16="http://schemas.microsoft.com/office/drawing/2014/main" xmlns="" id="{953B05B5-3A83-654D-8893-ADC2FED0AC91}"/>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Multiple imputation (MI) appears to be one of the most attractive methods for general- purpose handling of missing data in multivariate analysis. The basic idea, first proposed by Rubin (1977) and elaborated in his (1987) book, is quite simple: </a:t>
            </a:r>
          </a:p>
          <a:p>
            <a:pPr marL="514350" indent="-514350" eaLnBrk="1" fontAlgn="auto" hangingPunct="1">
              <a:spcAft>
                <a:spcPts val="0"/>
              </a:spcAft>
              <a:buFont typeface="Arial" panose="020B0604020202020204" pitchFamily="34" charset="0"/>
              <a:buAutoNum type="arabicPeriod"/>
              <a:defRPr/>
            </a:pPr>
            <a:r>
              <a:rPr lang="en-US" dirty="0"/>
              <a:t>Impute missing values using an appropriate model that incorporates random variation. </a:t>
            </a:r>
          </a:p>
          <a:p>
            <a:pPr marL="514350" indent="-514350" eaLnBrk="1" fontAlgn="auto" hangingPunct="1">
              <a:spcAft>
                <a:spcPts val="0"/>
              </a:spcAft>
              <a:buFont typeface="Arial" panose="020B0604020202020204" pitchFamily="34" charset="0"/>
              <a:buAutoNum type="arabicPeriod"/>
              <a:defRPr/>
            </a:pPr>
            <a:r>
              <a:rPr lang="en-US" dirty="0"/>
              <a:t>Do this M times producing M “complete” data sets. </a:t>
            </a:r>
          </a:p>
          <a:p>
            <a:pPr marL="514350" indent="-514350" eaLnBrk="1" fontAlgn="auto" hangingPunct="1">
              <a:spcAft>
                <a:spcPts val="0"/>
              </a:spcAft>
              <a:buFont typeface="Arial" panose="020B0604020202020204" pitchFamily="34" charset="0"/>
              <a:buAutoNum type="arabicPeriod"/>
              <a:defRPr/>
            </a:pPr>
            <a:r>
              <a:rPr lang="en-US" dirty="0"/>
              <a:t>Perform the desired analysis on each data set using standard complete-data methods. </a:t>
            </a:r>
          </a:p>
          <a:p>
            <a:pPr marL="514350" indent="-514350" eaLnBrk="1" fontAlgn="auto" hangingPunct="1">
              <a:spcAft>
                <a:spcPts val="0"/>
              </a:spcAft>
              <a:buFont typeface="Arial" panose="020B0604020202020204" pitchFamily="34" charset="0"/>
              <a:buAutoNum type="arabicPeriod"/>
              <a:defRPr/>
            </a:pPr>
            <a:r>
              <a:rPr lang="en-US" dirty="0"/>
              <a:t>Average the values of the parameter estimates across the M samples to produce a single point estimate. </a:t>
            </a:r>
          </a:p>
          <a:p>
            <a:pPr marL="514350" indent="-514350" eaLnBrk="1" fontAlgn="auto" hangingPunct="1">
              <a:spcAft>
                <a:spcPts val="0"/>
              </a:spcAft>
              <a:buFont typeface="Arial" panose="020B0604020202020204" pitchFamily="34" charset="0"/>
              <a:buAutoNum type="arabicPeriod"/>
              <a:defRPr/>
            </a:pPr>
            <a:r>
              <a:rPr lang="en-US" dirty="0"/>
              <a:t>Calculate the standard errors by (a) averaging the squared standard errors of the M estimates (b) calculating the variance of the M parameter estimates across samples, and (c) combining the two quantities using a simple formula</a:t>
            </a:r>
          </a:p>
        </p:txBody>
      </p:sp>
      <p:sp>
        <p:nvSpPr>
          <p:cNvPr id="4" name="Slide Number Placeholder 3">
            <a:extLst>
              <a:ext uri="{FF2B5EF4-FFF2-40B4-BE49-F238E27FC236}">
                <a16:creationId xmlns:a16="http://schemas.microsoft.com/office/drawing/2014/main" xmlns="" id="{731E0CCF-1F27-C244-906C-FDD5EC15969A}"/>
              </a:ext>
            </a:extLst>
          </p:cNvPr>
          <p:cNvSpPr>
            <a:spLocks noGrp="1"/>
          </p:cNvSpPr>
          <p:nvPr>
            <p:ph type="sldNum" sz="quarter" idx="12"/>
          </p:nvPr>
        </p:nvSpPr>
        <p:spPr/>
        <p:txBody>
          <a:bodyPr/>
          <a:lstStyle/>
          <a:p>
            <a:pPr>
              <a:defRPr/>
            </a:pPr>
            <a:fld id="{F15F301C-C563-4E46-BA55-A25706567D10}" type="slidenum">
              <a:rPr lang="en-US"/>
              <a:pPr>
                <a:defRPr/>
              </a:pPr>
              <a:t>31</a:t>
            </a:fld>
            <a:endParaRPr lang="en-US"/>
          </a:p>
        </p:txBody>
      </p:sp>
    </p:spTree>
    <p:extLst>
      <p:ext uri="{BB962C8B-B14F-4D97-AF65-F5344CB8AC3E}">
        <p14:creationId xmlns:p14="http://schemas.microsoft.com/office/powerpoint/2010/main" xmlns="" val="2879381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xmlns="" id="{FE44BD48-E684-D44A-B32F-661BC6F30540}"/>
              </a:ext>
            </a:extLst>
          </p:cNvPr>
          <p:cNvSpPr>
            <a:spLocks noGrp="1"/>
          </p:cNvSpPr>
          <p:nvPr>
            <p:ph type="title"/>
          </p:nvPr>
        </p:nvSpPr>
        <p:spPr/>
        <p:txBody>
          <a:bodyPr/>
          <a:lstStyle/>
          <a:p>
            <a:pPr eaLnBrk="1" hangingPunct="1"/>
            <a:r>
              <a:rPr lang="en-US" altLang="en-US"/>
              <a:t>Multiple Imputation</a:t>
            </a:r>
          </a:p>
        </p:txBody>
      </p:sp>
      <p:sp>
        <p:nvSpPr>
          <p:cNvPr id="54274" name="Content Placeholder 2">
            <a:extLst>
              <a:ext uri="{FF2B5EF4-FFF2-40B4-BE49-F238E27FC236}">
                <a16:creationId xmlns:a16="http://schemas.microsoft.com/office/drawing/2014/main" xmlns="" id="{C58D94D0-287D-FA44-B752-392E68AEBCB6}"/>
              </a:ext>
            </a:extLst>
          </p:cNvPr>
          <p:cNvSpPr>
            <a:spLocks noGrp="1"/>
          </p:cNvSpPr>
          <p:nvPr>
            <p:ph idx="1"/>
          </p:nvPr>
        </p:nvSpPr>
        <p:spPr/>
        <p:txBody>
          <a:bodyPr/>
          <a:lstStyle/>
          <a:p>
            <a:pPr eaLnBrk="1" hangingPunct="1"/>
            <a:r>
              <a:rPr lang="en-US" altLang="en-US"/>
              <a:t>Multiple imputation has several desirable features: </a:t>
            </a:r>
          </a:p>
          <a:p>
            <a:pPr eaLnBrk="1" hangingPunct="1"/>
            <a:r>
              <a:rPr lang="en-US" altLang="en-US"/>
              <a:t>Introducing appropriate random error into the imputation process makes it possible to get approximately unbiased estimates of all parameters. No deterministic imputation method can do this in general settings. </a:t>
            </a:r>
          </a:p>
          <a:p>
            <a:pPr eaLnBrk="1" hangingPunct="1"/>
            <a:r>
              <a:rPr lang="en-US" altLang="en-US"/>
              <a:t>Repeated imputation allows one to get good estimates of the standard errors. Single imputation methods don’t allow for the additional error introduced by imputation (without specialized software of very limited generality).</a:t>
            </a:r>
          </a:p>
        </p:txBody>
      </p:sp>
      <p:sp>
        <p:nvSpPr>
          <p:cNvPr id="4" name="Slide Number Placeholder 3">
            <a:extLst>
              <a:ext uri="{FF2B5EF4-FFF2-40B4-BE49-F238E27FC236}">
                <a16:creationId xmlns:a16="http://schemas.microsoft.com/office/drawing/2014/main" xmlns="" id="{14F1D13A-B54E-7548-80B9-8CE6BDD460BB}"/>
              </a:ext>
            </a:extLst>
          </p:cNvPr>
          <p:cNvSpPr>
            <a:spLocks noGrp="1"/>
          </p:cNvSpPr>
          <p:nvPr>
            <p:ph type="sldNum" sz="quarter" idx="12"/>
          </p:nvPr>
        </p:nvSpPr>
        <p:spPr/>
        <p:txBody>
          <a:bodyPr/>
          <a:lstStyle/>
          <a:p>
            <a:pPr>
              <a:defRPr/>
            </a:pPr>
            <a:fld id="{2E9F50A8-FF65-BC40-89C4-A7A13BE71446}" type="slidenum">
              <a:rPr lang="en-US"/>
              <a:pPr>
                <a:defRPr/>
              </a:pPr>
              <a:t>32</a:t>
            </a:fld>
            <a:endParaRPr lang="en-US"/>
          </a:p>
        </p:txBody>
      </p:sp>
    </p:spTree>
    <p:extLst>
      <p:ext uri="{BB962C8B-B14F-4D97-AF65-F5344CB8AC3E}">
        <p14:creationId xmlns:p14="http://schemas.microsoft.com/office/powerpoint/2010/main" xmlns="" val="334981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xmlns="" id="{FC1FD2DD-7800-4740-A860-5659B74BD804}"/>
              </a:ext>
            </a:extLst>
          </p:cNvPr>
          <p:cNvSpPr>
            <a:spLocks noGrp="1"/>
          </p:cNvSpPr>
          <p:nvPr>
            <p:ph type="title"/>
          </p:nvPr>
        </p:nvSpPr>
        <p:spPr/>
        <p:txBody>
          <a:bodyPr/>
          <a:lstStyle/>
          <a:p>
            <a:pPr eaLnBrk="1" hangingPunct="1"/>
            <a:r>
              <a:rPr lang="en-US" altLang="en-US"/>
              <a:t>Multiple Imputation</a:t>
            </a:r>
          </a:p>
        </p:txBody>
      </p:sp>
      <p:sp>
        <p:nvSpPr>
          <p:cNvPr id="3" name="Content Placeholder 2">
            <a:extLst>
              <a:ext uri="{FF2B5EF4-FFF2-40B4-BE49-F238E27FC236}">
                <a16:creationId xmlns:a16="http://schemas.microsoft.com/office/drawing/2014/main" xmlns="" id="{9F05BFDD-BA25-304C-BA29-44C2E9B40E5B}"/>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With regards to the assumptions needed for MI, </a:t>
            </a:r>
          </a:p>
          <a:p>
            <a:pPr eaLnBrk="1" fontAlgn="auto" hangingPunct="1">
              <a:spcAft>
                <a:spcPts val="0"/>
              </a:spcAft>
              <a:defRPr/>
            </a:pPr>
            <a:r>
              <a:rPr lang="en-US" dirty="0"/>
              <a:t>First, the data must be missing at random (MAR), meaning that the probability of missing data on a particular variable Y can depend on other observed variables, but not on Y itself (controlling for the other observed variables). </a:t>
            </a:r>
          </a:p>
          <a:p>
            <a:pPr marL="0" indent="0" eaLnBrk="1" fontAlgn="auto" hangingPunct="1">
              <a:spcAft>
                <a:spcPts val="0"/>
              </a:spcAft>
              <a:buFont typeface="Arial" panose="020B0604020202020204" pitchFamily="34" charset="0"/>
              <a:buNone/>
              <a:defRPr/>
            </a:pPr>
            <a:r>
              <a:rPr lang="en-US" dirty="0"/>
              <a:t>Example: Data are MAR if the probability of missing income depends on marital status, but within each marital status, the probability of missing income does not depend on income; e.g. single people may be more likely to be missing data on income, but low income single people are no more likely to be missing income than are high income single people. </a:t>
            </a:r>
          </a:p>
          <a:p>
            <a:pPr eaLnBrk="1" fontAlgn="auto" hangingPunct="1">
              <a:spcAft>
                <a:spcPts val="0"/>
              </a:spcAft>
              <a:defRPr/>
            </a:pPr>
            <a:r>
              <a:rPr lang="en-US" dirty="0"/>
              <a:t>Second, the model used to generate the imputed values must be “correct” in some sense. </a:t>
            </a:r>
          </a:p>
          <a:p>
            <a:pPr eaLnBrk="1" fontAlgn="auto" hangingPunct="1">
              <a:spcAft>
                <a:spcPts val="0"/>
              </a:spcAft>
              <a:defRPr/>
            </a:pPr>
            <a:r>
              <a:rPr lang="en-US" dirty="0"/>
              <a:t>Third, the model used for the analysis must match up, in some sense, with the model used in the imputation</a:t>
            </a:r>
          </a:p>
        </p:txBody>
      </p:sp>
      <p:sp>
        <p:nvSpPr>
          <p:cNvPr id="4" name="Slide Number Placeholder 3">
            <a:extLst>
              <a:ext uri="{FF2B5EF4-FFF2-40B4-BE49-F238E27FC236}">
                <a16:creationId xmlns:a16="http://schemas.microsoft.com/office/drawing/2014/main" xmlns="" id="{391E8008-657F-E341-B49A-88C38F65B8FD}"/>
              </a:ext>
            </a:extLst>
          </p:cNvPr>
          <p:cNvSpPr>
            <a:spLocks noGrp="1"/>
          </p:cNvSpPr>
          <p:nvPr>
            <p:ph type="sldNum" sz="quarter" idx="12"/>
          </p:nvPr>
        </p:nvSpPr>
        <p:spPr/>
        <p:txBody>
          <a:bodyPr/>
          <a:lstStyle/>
          <a:p>
            <a:pPr>
              <a:defRPr/>
            </a:pPr>
            <a:fld id="{E5DFFBB9-767B-1041-90AD-12923A945147}" type="slidenum">
              <a:rPr lang="en-US"/>
              <a:pPr>
                <a:defRPr/>
              </a:pPr>
              <a:t>33</a:t>
            </a:fld>
            <a:endParaRPr lang="en-US"/>
          </a:p>
        </p:txBody>
      </p:sp>
    </p:spTree>
    <p:extLst>
      <p:ext uri="{BB962C8B-B14F-4D97-AF65-F5344CB8AC3E}">
        <p14:creationId xmlns:p14="http://schemas.microsoft.com/office/powerpoint/2010/main" xmlns="" val="307188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xmlns="" id="{77FF9C59-4FDB-D447-B4CA-3ADFF2B5C5A9}"/>
              </a:ext>
            </a:extLst>
          </p:cNvPr>
          <p:cNvSpPr>
            <a:spLocks noGrp="1"/>
          </p:cNvSpPr>
          <p:nvPr>
            <p:ph type="title"/>
          </p:nvPr>
        </p:nvSpPr>
        <p:spPr/>
        <p:txBody>
          <a:bodyPr/>
          <a:lstStyle/>
          <a:p>
            <a:pPr eaLnBrk="1" hangingPunct="1"/>
            <a:r>
              <a:rPr lang="en-US" altLang="en-US"/>
              <a:t>Multiple Imputation</a:t>
            </a:r>
          </a:p>
        </p:txBody>
      </p:sp>
      <p:pic>
        <p:nvPicPr>
          <p:cNvPr id="56322" name="Picture 2" descr="missing data multiple imputation ile ilgili görsel sonucu">
            <a:extLst>
              <a:ext uri="{FF2B5EF4-FFF2-40B4-BE49-F238E27FC236}">
                <a16:creationId xmlns:a16="http://schemas.microsoft.com/office/drawing/2014/main" xmlns="" id="{A96896E7-D44E-354F-83C3-DD6D2CD7585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198813" y="1825625"/>
            <a:ext cx="5794375" cy="4351338"/>
          </a:xfrm>
          <a:noFill/>
        </p:spPr>
      </p:pic>
      <p:sp>
        <p:nvSpPr>
          <p:cNvPr id="4" name="Slide Number Placeholder 3">
            <a:extLst>
              <a:ext uri="{FF2B5EF4-FFF2-40B4-BE49-F238E27FC236}">
                <a16:creationId xmlns:a16="http://schemas.microsoft.com/office/drawing/2014/main" xmlns="" id="{01065398-CF4C-FB44-A831-27A9B3B8B2A6}"/>
              </a:ext>
            </a:extLst>
          </p:cNvPr>
          <p:cNvSpPr>
            <a:spLocks noGrp="1"/>
          </p:cNvSpPr>
          <p:nvPr>
            <p:ph type="sldNum" sz="quarter" idx="12"/>
          </p:nvPr>
        </p:nvSpPr>
        <p:spPr/>
        <p:txBody>
          <a:bodyPr/>
          <a:lstStyle/>
          <a:p>
            <a:pPr>
              <a:defRPr/>
            </a:pPr>
            <a:fld id="{84E61FF4-9AF9-924A-A17D-9B37A6301742}" type="slidenum">
              <a:rPr lang="en-US"/>
              <a:pPr>
                <a:defRPr/>
              </a:pPr>
              <a:t>34</a:t>
            </a:fld>
            <a:endParaRPr lang="en-US"/>
          </a:p>
        </p:txBody>
      </p:sp>
    </p:spTree>
    <p:extLst>
      <p:ext uri="{BB962C8B-B14F-4D97-AF65-F5344CB8AC3E}">
        <p14:creationId xmlns:p14="http://schemas.microsoft.com/office/powerpoint/2010/main" xmlns="" val="1311639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xmlns="" id="{273FF258-C508-9849-96B0-12F7DBD6AF80}"/>
              </a:ext>
            </a:extLst>
          </p:cNvPr>
          <p:cNvSpPr>
            <a:spLocks noGrp="1"/>
          </p:cNvSpPr>
          <p:nvPr>
            <p:ph type="title"/>
          </p:nvPr>
        </p:nvSpPr>
        <p:spPr/>
        <p:txBody>
          <a:bodyPr/>
          <a:lstStyle/>
          <a:p>
            <a:pPr eaLnBrk="1" hangingPunct="1"/>
            <a:r>
              <a:rPr lang="en-US" altLang="en-US"/>
              <a:t>EM-MCMC Multiple Imputation</a:t>
            </a:r>
          </a:p>
        </p:txBody>
      </p:sp>
      <p:sp>
        <p:nvSpPr>
          <p:cNvPr id="57346" name="Content Placeholder 2">
            <a:extLst>
              <a:ext uri="{FF2B5EF4-FFF2-40B4-BE49-F238E27FC236}">
                <a16:creationId xmlns:a16="http://schemas.microsoft.com/office/drawing/2014/main" xmlns="" id="{578B76D3-6C41-6C46-B1DA-38D31A941A28}"/>
              </a:ext>
            </a:extLst>
          </p:cNvPr>
          <p:cNvSpPr>
            <a:spLocks noGrp="1"/>
          </p:cNvSpPr>
          <p:nvPr>
            <p:ph idx="1"/>
          </p:nvPr>
        </p:nvSpPr>
        <p:spPr/>
        <p:txBody>
          <a:bodyPr/>
          <a:lstStyle/>
          <a:p>
            <a:pPr marL="0" indent="0" eaLnBrk="1" hangingPunct="1">
              <a:buFont typeface="Arial" panose="020B0604020202020204" pitchFamily="34" charset="0"/>
              <a:buNone/>
            </a:pPr>
            <a:r>
              <a:rPr lang="en-US" altLang="en-US"/>
              <a:t> </a:t>
            </a:r>
          </a:p>
        </p:txBody>
      </p:sp>
      <p:sp>
        <p:nvSpPr>
          <p:cNvPr id="4" name="Slide Number Placeholder 3">
            <a:extLst>
              <a:ext uri="{FF2B5EF4-FFF2-40B4-BE49-F238E27FC236}">
                <a16:creationId xmlns:a16="http://schemas.microsoft.com/office/drawing/2014/main" xmlns="" id="{5BC551B2-D18F-0B47-A02A-3C04A7F5948D}"/>
              </a:ext>
            </a:extLst>
          </p:cNvPr>
          <p:cNvSpPr>
            <a:spLocks noGrp="1"/>
          </p:cNvSpPr>
          <p:nvPr>
            <p:ph type="sldNum" sz="quarter" idx="12"/>
          </p:nvPr>
        </p:nvSpPr>
        <p:spPr/>
        <p:txBody>
          <a:bodyPr/>
          <a:lstStyle/>
          <a:p>
            <a:pPr>
              <a:defRPr/>
            </a:pPr>
            <a:fld id="{82598FE5-2376-574C-B162-9ACB9A65746E}" type="slidenum">
              <a:rPr lang="en-US" smtClean="0"/>
              <a:pPr>
                <a:defRPr/>
              </a:pPr>
              <a:t>35</a:t>
            </a:fld>
            <a:endParaRPr lang="en-US"/>
          </a:p>
        </p:txBody>
      </p:sp>
      <p:pic>
        <p:nvPicPr>
          <p:cNvPr id="57348" name="Picture 4">
            <a:extLst>
              <a:ext uri="{FF2B5EF4-FFF2-40B4-BE49-F238E27FC236}">
                <a16:creationId xmlns:a16="http://schemas.microsoft.com/office/drawing/2014/main" xmlns="" id="{7490EB79-1BC7-1D4D-B715-A46D69376154}"/>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114550" y="1328738"/>
            <a:ext cx="7751763" cy="475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388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BC300F-EBBD-144D-993B-610D66DF6CD6}"/>
              </a:ext>
            </a:extLst>
          </p:cNvPr>
          <p:cNvPicPr>
            <a:picLocks noChangeAspect="1"/>
          </p:cNvPicPr>
          <p:nvPr/>
        </p:nvPicPr>
        <p:blipFill>
          <a:blip r:embed="rId2"/>
          <a:stretch>
            <a:fillRect/>
          </a:stretch>
        </p:blipFill>
        <p:spPr>
          <a:xfrm>
            <a:off x="2216150" y="0"/>
            <a:ext cx="7759700" cy="6858000"/>
          </a:xfrm>
          <a:prstGeom prst="rect">
            <a:avLst/>
          </a:prstGeom>
        </p:spPr>
      </p:pic>
    </p:spTree>
    <p:extLst>
      <p:ext uri="{BB962C8B-B14F-4D97-AF65-F5344CB8AC3E}">
        <p14:creationId xmlns:p14="http://schemas.microsoft.com/office/powerpoint/2010/main" xmlns="" val="115845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B153BBE-67C1-814C-81BD-A9B9392672D6}"/>
              </a:ext>
            </a:extLst>
          </p:cNvPr>
          <p:cNvPicPr>
            <a:picLocks noChangeAspect="1"/>
          </p:cNvPicPr>
          <p:nvPr/>
        </p:nvPicPr>
        <p:blipFill>
          <a:blip r:embed="rId2"/>
          <a:stretch>
            <a:fillRect/>
          </a:stretch>
        </p:blipFill>
        <p:spPr>
          <a:xfrm>
            <a:off x="452176" y="516862"/>
            <a:ext cx="11042979" cy="5833696"/>
          </a:xfrm>
          <a:prstGeom prst="rect">
            <a:avLst/>
          </a:prstGeom>
        </p:spPr>
      </p:pic>
    </p:spTree>
    <p:extLst>
      <p:ext uri="{BB962C8B-B14F-4D97-AF65-F5344CB8AC3E}">
        <p14:creationId xmlns:p14="http://schemas.microsoft.com/office/powerpoint/2010/main" xmlns="" val="137254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251BD34-8A15-8648-BAB1-7188C8F4DE2E}"/>
              </a:ext>
            </a:extLst>
          </p:cNvPr>
          <p:cNvPicPr>
            <a:picLocks noChangeAspect="1"/>
          </p:cNvPicPr>
          <p:nvPr/>
        </p:nvPicPr>
        <p:blipFill>
          <a:blip r:embed="rId2"/>
          <a:stretch>
            <a:fillRect/>
          </a:stretch>
        </p:blipFill>
        <p:spPr>
          <a:xfrm>
            <a:off x="402701" y="271305"/>
            <a:ext cx="11183047" cy="6350559"/>
          </a:xfrm>
          <a:prstGeom prst="rect">
            <a:avLst/>
          </a:prstGeom>
        </p:spPr>
      </p:pic>
    </p:spTree>
    <p:extLst>
      <p:ext uri="{BB962C8B-B14F-4D97-AF65-F5344CB8AC3E}">
        <p14:creationId xmlns:p14="http://schemas.microsoft.com/office/powerpoint/2010/main" xmlns="" val="251731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xmlns="" id="{BBA8D300-3255-7F41-9782-E4EB631A30B1}"/>
              </a:ext>
            </a:extLst>
          </p:cNvPr>
          <p:cNvSpPr>
            <a:spLocks noGrp="1"/>
          </p:cNvSpPr>
          <p:nvPr>
            <p:ph type="title"/>
          </p:nvPr>
        </p:nvSpPr>
        <p:spPr/>
        <p:txBody>
          <a:bodyPr/>
          <a:lstStyle/>
          <a:p>
            <a:pPr eaLnBrk="1" hangingPunct="1"/>
            <a:r>
              <a:rPr lang="en-US" altLang="en-US"/>
              <a:t>Missingness Mechanism</a:t>
            </a:r>
          </a:p>
        </p:txBody>
      </p:sp>
      <p:sp>
        <p:nvSpPr>
          <p:cNvPr id="3" name="Content Placeholder 2">
            <a:extLst>
              <a:ext uri="{FF2B5EF4-FFF2-40B4-BE49-F238E27FC236}">
                <a16:creationId xmlns:a16="http://schemas.microsoft.com/office/drawing/2014/main" xmlns="" id="{8C09F57A-8758-F94C-B3F9-5492CB0539BC}"/>
              </a:ext>
            </a:extLst>
          </p:cNvPr>
          <p:cNvSpPr>
            <a:spLocks noGrp="1"/>
          </p:cNvSpPr>
          <p:nvPr>
            <p:ph idx="1"/>
          </p:nvPr>
        </p:nvSpPr>
        <p:spPr/>
        <p:txBody>
          <a:bodyPr rtlCol="0">
            <a:normAutofit fontScale="85000" lnSpcReduction="20000"/>
          </a:bodyPr>
          <a:lstStyle/>
          <a:p>
            <a:pPr eaLnBrk="1" fontAlgn="auto" hangingPunct="1">
              <a:spcAft>
                <a:spcPts val="0"/>
              </a:spcAft>
              <a:defRPr/>
            </a:pPr>
            <a:r>
              <a:rPr lang="en-US" dirty="0"/>
              <a:t>Rubin (1976) specified three types of assumptions on </a:t>
            </a:r>
            <a:r>
              <a:rPr lang="en-US" dirty="0" err="1"/>
              <a:t>missingness</a:t>
            </a:r>
            <a:r>
              <a:rPr lang="en-US" dirty="0"/>
              <a:t> mechanism: </a:t>
            </a:r>
          </a:p>
          <a:p>
            <a:pPr eaLnBrk="1" fontAlgn="auto" hangingPunct="1">
              <a:spcAft>
                <a:spcPts val="0"/>
              </a:spcAft>
              <a:defRPr/>
            </a:pPr>
            <a:r>
              <a:rPr lang="en-US" dirty="0"/>
              <a:t>Missing Completely at Random (MCAR)</a:t>
            </a:r>
          </a:p>
          <a:p>
            <a:pPr eaLnBrk="1" fontAlgn="auto" hangingPunct="1">
              <a:spcAft>
                <a:spcPts val="0"/>
              </a:spcAft>
              <a:defRPr/>
            </a:pPr>
            <a:r>
              <a:rPr lang="en-US" dirty="0"/>
              <a:t>Missing at Random (MAR) </a:t>
            </a:r>
          </a:p>
          <a:p>
            <a:pPr eaLnBrk="1" fontAlgn="auto" hangingPunct="1">
              <a:spcAft>
                <a:spcPts val="0"/>
              </a:spcAft>
              <a:defRPr/>
            </a:pPr>
            <a:r>
              <a:rPr lang="en-US" dirty="0"/>
              <a:t>Missing Not at Random (MNAR). </a:t>
            </a:r>
          </a:p>
          <a:p>
            <a:pPr eaLnBrk="1" fontAlgn="auto" hangingPunct="1">
              <a:spcAft>
                <a:spcPts val="0"/>
              </a:spcAft>
              <a:defRPr/>
            </a:pPr>
            <a:r>
              <a:rPr lang="en-US" dirty="0"/>
              <a:t>MCAR and MAR are in class of ignorable </a:t>
            </a:r>
            <a:r>
              <a:rPr lang="en-US" dirty="0" err="1"/>
              <a:t>missingness</a:t>
            </a:r>
            <a:r>
              <a:rPr lang="en-US" dirty="0"/>
              <a:t> mechanism but MNAR is in class of non-ignorable mechanism. </a:t>
            </a:r>
          </a:p>
          <a:p>
            <a:pPr eaLnBrk="1" fontAlgn="auto" hangingPunct="1">
              <a:spcAft>
                <a:spcPts val="0"/>
              </a:spcAft>
              <a:defRPr/>
            </a:pPr>
            <a:r>
              <a:rPr lang="en-US" dirty="0"/>
              <a:t>MCAR assumption is generally difficult to meet in reality and it assumes that there is no statistically significant difference between incomplete and complete cases. In other words, the observed data points can only be considered as a simple random sample of  the variables you would have to analyze. It assumes that </a:t>
            </a:r>
            <a:r>
              <a:rPr lang="en-US" dirty="0" err="1"/>
              <a:t>missingness</a:t>
            </a:r>
            <a:r>
              <a:rPr lang="en-US" dirty="0"/>
              <a:t> is completely unrelated to the data (Enders, 2010). In this case, there is no impact of </a:t>
            </a:r>
            <a:r>
              <a:rPr lang="en-US" dirty="0" err="1"/>
              <a:t>missingness</a:t>
            </a:r>
            <a:r>
              <a:rPr lang="en-US" dirty="0"/>
              <a:t> affecting on the inferences.  Little (1988) proposed a chi-square test for diagnosing MCAR mechanism so called Little’s MCAR test. </a:t>
            </a:r>
          </a:p>
        </p:txBody>
      </p:sp>
      <p:sp>
        <p:nvSpPr>
          <p:cNvPr id="4" name="Slide Number Placeholder 3">
            <a:extLst>
              <a:ext uri="{FF2B5EF4-FFF2-40B4-BE49-F238E27FC236}">
                <a16:creationId xmlns:a16="http://schemas.microsoft.com/office/drawing/2014/main" xmlns="" id="{10C189E7-955D-7340-914F-BF193D959E59}"/>
              </a:ext>
            </a:extLst>
          </p:cNvPr>
          <p:cNvSpPr>
            <a:spLocks noGrp="1"/>
          </p:cNvSpPr>
          <p:nvPr>
            <p:ph type="sldNum" sz="quarter" idx="12"/>
          </p:nvPr>
        </p:nvSpPr>
        <p:spPr/>
        <p:txBody>
          <a:bodyPr/>
          <a:lstStyle/>
          <a:p>
            <a:pPr>
              <a:defRPr/>
            </a:pPr>
            <a:fld id="{D571947A-EE00-C442-89C0-174BD0519299}" type="slidenum">
              <a:rPr lang="en-US"/>
              <a:pPr>
                <a:defRPr/>
              </a:pPr>
              <a:t>7</a:t>
            </a:fld>
            <a:endParaRPr lang="en-US"/>
          </a:p>
        </p:txBody>
      </p:sp>
    </p:spTree>
    <p:extLst>
      <p:ext uri="{BB962C8B-B14F-4D97-AF65-F5344CB8AC3E}">
        <p14:creationId xmlns:p14="http://schemas.microsoft.com/office/powerpoint/2010/main" xmlns="" val="294615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8534400" cy="979891"/>
          </a:xfrm>
        </p:spPr>
        <p:txBody>
          <a:bodyPr>
            <a:normAutofit/>
          </a:bodyPr>
          <a:lstStyle/>
          <a:p>
            <a:r>
              <a:rPr lang="en-GB" dirty="0"/>
              <a:t>Missing data</a:t>
            </a:r>
          </a:p>
        </p:txBody>
      </p:sp>
      <p:sp>
        <p:nvSpPr>
          <p:cNvPr id="3" name="Content Placeholder 2"/>
          <p:cNvSpPr>
            <a:spLocks noGrp="1"/>
          </p:cNvSpPr>
          <p:nvPr>
            <p:ph idx="1"/>
          </p:nvPr>
        </p:nvSpPr>
        <p:spPr>
          <a:xfrm>
            <a:off x="1905000" y="1361637"/>
            <a:ext cx="8382000" cy="838200"/>
          </a:xfrm>
        </p:spPr>
        <p:txBody>
          <a:bodyPr>
            <a:normAutofit fontScale="85000" lnSpcReduction="10000"/>
          </a:bodyPr>
          <a:lstStyle/>
          <a:p>
            <a:pPr marL="342900" indent="-342900"/>
            <a:r>
              <a:rPr lang="en-US" altLang="en-US" b="0" dirty="0"/>
              <a:t>Missing data is a common problem and challenge for analysts.</a:t>
            </a:r>
          </a:p>
          <a:p>
            <a:pPr marL="342900" indent="-342900"/>
            <a:r>
              <a:rPr lang="en-US" altLang="en-US" b="0" dirty="0"/>
              <a:t>There are many reasons why data could be missing, including:</a:t>
            </a:r>
          </a:p>
        </p:txBody>
      </p:sp>
      <p:pic>
        <p:nvPicPr>
          <p:cNvPr id="1028" name="Picture 4" descr="http://www.villageofbourbonnais.com/images/satisfactionSurvey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19136" y="2695800"/>
            <a:ext cx="2691261"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ontent Placeholder 2"/>
          <p:cNvSpPr txBox="1">
            <a:spLocks/>
          </p:cNvSpPr>
          <p:nvPr/>
        </p:nvSpPr>
        <p:spPr>
          <a:xfrm>
            <a:off x="1719136" y="4648200"/>
            <a:ext cx="2691261"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Respondents forgot to answer questions.</a:t>
            </a:r>
          </a:p>
          <a:p>
            <a:pPr algn="ctr"/>
            <a:r>
              <a:rPr lang="en-US" altLang="en-US" sz="1600" b="0" dirty="0"/>
              <a:t>Respondents refused to answer certain questions.</a:t>
            </a:r>
          </a:p>
          <a:p>
            <a:pPr algn="ctr"/>
            <a:r>
              <a:rPr lang="en-US" altLang="en-US" sz="1600" b="0" dirty="0"/>
              <a:t>Respondents failed to complete the survey.</a:t>
            </a:r>
          </a:p>
        </p:txBody>
      </p:sp>
      <p:pic>
        <p:nvPicPr>
          <p:cNvPr id="1030" name="Picture 6" descr="http://cdn.spectator.co.uk/wp-content/uploads/2013/07/Spect_Weather-530x41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82686" y="2695800"/>
            <a:ext cx="2308225" cy="179867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ontent Placeholder 2"/>
          <p:cNvSpPr txBox="1">
            <a:spLocks/>
          </p:cNvSpPr>
          <p:nvPr/>
        </p:nvSpPr>
        <p:spPr>
          <a:xfrm>
            <a:off x="4882686" y="4648200"/>
            <a:ext cx="2308225"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A sensor failed. </a:t>
            </a:r>
          </a:p>
          <a:p>
            <a:pPr algn="ctr"/>
            <a:r>
              <a:rPr lang="en-US" altLang="en-US" sz="1600" b="0" dirty="0"/>
              <a:t>Someone purposefully turned off recording equipment.</a:t>
            </a:r>
          </a:p>
          <a:p>
            <a:pPr algn="ctr"/>
            <a:r>
              <a:rPr lang="en-US" altLang="en-US" sz="1600" b="0" dirty="0"/>
              <a:t>There was a power cut.</a:t>
            </a:r>
          </a:p>
          <a:p>
            <a:pPr algn="ctr"/>
            <a:r>
              <a:rPr lang="en-US" altLang="en-US" sz="1600" b="0" dirty="0"/>
              <a:t>The method of data capture was changed.</a:t>
            </a:r>
          </a:p>
        </p:txBody>
      </p:sp>
      <p:pic>
        <p:nvPicPr>
          <p:cNvPr id="1032" name="Picture 8" descr="http://web-images.chacha.com/images/Gallery/5280/how-do-you-stop-an-internet-addiction-330914042-dec-10-2012-1-600x400.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63200" y="2695800"/>
            <a:ext cx="2700000" cy="18000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Content Placeholder 2"/>
          <p:cNvSpPr txBox="1">
            <a:spLocks/>
          </p:cNvSpPr>
          <p:nvPr/>
        </p:nvSpPr>
        <p:spPr>
          <a:xfrm>
            <a:off x="7663199" y="4648200"/>
            <a:ext cx="2700001" cy="220980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ltLang="en-US" sz="1600" b="0" dirty="0"/>
              <a:t>An internet connection was lost.</a:t>
            </a:r>
          </a:p>
          <a:p>
            <a:pPr algn="ctr"/>
            <a:r>
              <a:rPr lang="en-US" altLang="en-US" sz="1600" b="0" dirty="0"/>
              <a:t>A network went down.</a:t>
            </a:r>
          </a:p>
          <a:p>
            <a:pPr algn="ctr"/>
            <a:r>
              <a:rPr lang="en-US" altLang="en-US" sz="1600" b="0" dirty="0"/>
              <a:t>A hard drive became corrupt.</a:t>
            </a:r>
          </a:p>
          <a:p>
            <a:pPr algn="ctr"/>
            <a:r>
              <a:rPr lang="en-US" altLang="en-US" sz="1600" b="0" dirty="0"/>
              <a:t>A data transfer was cut short.</a:t>
            </a:r>
          </a:p>
          <a:p>
            <a:pPr algn="ctr"/>
            <a:endParaRPr lang="en-US" altLang="en-US" sz="1600" b="0" dirty="0"/>
          </a:p>
        </p:txBody>
      </p:sp>
    </p:spTree>
    <p:extLst>
      <p:ext uri="{BB962C8B-B14F-4D97-AF65-F5344CB8AC3E}">
        <p14:creationId xmlns:p14="http://schemas.microsoft.com/office/powerpoint/2010/main" xmlns="" val="391508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4800" cy="1371600"/>
          </a:xfrm>
        </p:spPr>
        <p:txBody>
          <a:bodyPr>
            <a:normAutofit/>
          </a:bodyPr>
          <a:lstStyle/>
          <a:p>
            <a:r>
              <a:rPr lang="en-GB" dirty="0"/>
              <a:t>Missing data</a:t>
            </a:r>
          </a:p>
        </p:txBody>
      </p:sp>
      <p:sp>
        <p:nvSpPr>
          <p:cNvPr id="3" name="Content Placeholder 2"/>
          <p:cNvSpPr>
            <a:spLocks noGrp="1"/>
          </p:cNvSpPr>
          <p:nvPr>
            <p:ph idx="1"/>
          </p:nvPr>
        </p:nvSpPr>
        <p:spPr>
          <a:xfrm>
            <a:off x="1205345" y="1600200"/>
            <a:ext cx="9912928" cy="5257800"/>
          </a:xfrm>
        </p:spPr>
        <p:txBody>
          <a:bodyPr>
            <a:normAutofit lnSpcReduction="10000"/>
          </a:bodyPr>
          <a:lstStyle/>
          <a:p>
            <a:r>
              <a:rPr lang="en-US" altLang="en-US" b="0" dirty="0"/>
              <a:t>Missing data can usually be classified into: </a:t>
            </a:r>
          </a:p>
          <a:p>
            <a:pPr marL="342900" indent="-342900"/>
            <a:r>
              <a:rPr lang="en-US" altLang="en-US" b="1" dirty="0"/>
              <a:t>Missing Completely at Random </a:t>
            </a:r>
            <a:r>
              <a:rPr lang="en-US" altLang="en-US" b="0" dirty="0"/>
              <a:t>(MCAR):</a:t>
            </a:r>
          </a:p>
          <a:p>
            <a:pPr marL="800100" lvl="1" indent="-342900"/>
            <a:r>
              <a:rPr lang="en-GB" dirty="0"/>
              <a:t>If </a:t>
            </a:r>
            <a:r>
              <a:rPr lang="en-GB" dirty="0" err="1"/>
              <a:t>missingness</a:t>
            </a:r>
            <a:r>
              <a:rPr lang="en-GB" dirty="0"/>
              <a:t> doesn’t depend on the values of the data set.</a:t>
            </a:r>
          </a:p>
          <a:p>
            <a:pPr marL="800100" lvl="1" indent="-342900"/>
            <a:r>
              <a:rPr lang="en-GB" b="1" i="1" dirty="0"/>
              <a:t>e.g.</a:t>
            </a:r>
            <a:r>
              <a:rPr lang="en-GB" dirty="0"/>
              <a:t> a random sample of patients who had their blood pressure measured also had their weight measured.</a:t>
            </a:r>
          </a:p>
          <a:p>
            <a:pPr lvl="1" indent="0">
              <a:buNone/>
            </a:pPr>
            <a:endParaRPr lang="en-GB" sz="800" dirty="0"/>
          </a:p>
          <a:p>
            <a:pPr marL="342900" indent="-342900"/>
            <a:r>
              <a:rPr lang="en-US" altLang="en-US" b="1" dirty="0"/>
              <a:t>Missing at Random </a:t>
            </a:r>
            <a:r>
              <a:rPr lang="en-US" altLang="en-US" b="0" dirty="0"/>
              <a:t>(MAR):</a:t>
            </a:r>
          </a:p>
          <a:p>
            <a:pPr marL="800100" lvl="1" indent="-342900"/>
            <a:r>
              <a:rPr lang="en-GB" dirty="0"/>
              <a:t>If </a:t>
            </a:r>
            <a:r>
              <a:rPr lang="en-GB" dirty="0" err="1"/>
              <a:t>missingness</a:t>
            </a:r>
            <a:r>
              <a:rPr lang="en-GB" dirty="0"/>
              <a:t> does not depend on the unobserved values of the data set but does depend on the observed.</a:t>
            </a:r>
          </a:p>
          <a:p>
            <a:pPr marL="800100" lvl="1" indent="-342900"/>
            <a:r>
              <a:rPr lang="en-GB" b="1" i="1" dirty="0"/>
              <a:t>e.g. </a:t>
            </a:r>
            <a:r>
              <a:rPr lang="en-GB" dirty="0"/>
              <a:t>patients with high blood pressure had their weight measured.</a:t>
            </a:r>
          </a:p>
          <a:p>
            <a:pPr lvl="1" indent="0">
              <a:buNone/>
            </a:pPr>
            <a:endParaRPr lang="en-US" altLang="en-US" sz="800" dirty="0"/>
          </a:p>
          <a:p>
            <a:pPr marL="342900" indent="-342900"/>
            <a:r>
              <a:rPr lang="en-US" altLang="en-US" b="1" dirty="0"/>
              <a:t>Not Missing at Random </a:t>
            </a:r>
            <a:r>
              <a:rPr lang="en-US" altLang="en-US" b="0" dirty="0"/>
              <a:t>(NMAR):</a:t>
            </a:r>
          </a:p>
          <a:p>
            <a:pPr marL="800100" lvl="1" indent="-342900"/>
            <a:r>
              <a:rPr lang="en-GB" dirty="0"/>
              <a:t>If </a:t>
            </a:r>
            <a:r>
              <a:rPr lang="en-GB" dirty="0" err="1"/>
              <a:t>missingness</a:t>
            </a:r>
            <a:r>
              <a:rPr lang="en-GB" dirty="0"/>
              <a:t> depends on the unobserved values of the data set.</a:t>
            </a:r>
          </a:p>
          <a:p>
            <a:pPr marL="800100" lvl="1" indent="-342900"/>
            <a:r>
              <a:rPr lang="en-GB" b="1" i="1" dirty="0"/>
              <a:t>e.g. </a:t>
            </a:r>
            <a:r>
              <a:rPr lang="en-GB" altLang="en-US" b="0" dirty="0"/>
              <a:t>overweight patients had their weight measured.</a:t>
            </a:r>
            <a:endParaRPr lang="en-US" altLang="en-US" b="0" dirty="0"/>
          </a:p>
        </p:txBody>
      </p:sp>
      <p:pic>
        <p:nvPicPr>
          <p:cNvPr id="2050" name="Picture 2" descr="http://www.theweeklyhaul.com/wp-content/uploads/2014/08/blood-pressur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58200" y="152718"/>
            <a:ext cx="2895600" cy="1930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9578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2263</Words>
  <Application>Microsoft Office PowerPoint</Application>
  <PresentationFormat>Custom</PresentationFormat>
  <Paragraphs>299</Paragraphs>
  <Slides>35</Slides>
  <Notes>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Handling missing data</vt:lpstr>
      <vt:lpstr>MISSING DATA</vt:lpstr>
      <vt:lpstr>Missingness Mechanism</vt:lpstr>
      <vt:lpstr>Slide 4</vt:lpstr>
      <vt:lpstr>Slide 5</vt:lpstr>
      <vt:lpstr>Slide 6</vt:lpstr>
      <vt:lpstr>Missingness Mechanism</vt:lpstr>
      <vt:lpstr>Missing data</vt:lpstr>
      <vt:lpstr>Missing data</vt:lpstr>
      <vt:lpstr>Missing data</vt:lpstr>
      <vt:lpstr>Missing data</vt:lpstr>
      <vt:lpstr>Missing  Completely at Random (MCAR)</vt:lpstr>
      <vt:lpstr>Missing at Random</vt:lpstr>
      <vt:lpstr>Missing Not at Random</vt:lpstr>
      <vt:lpstr>Dealing with Missing Data</vt:lpstr>
      <vt:lpstr>Deletion Methods</vt:lpstr>
      <vt:lpstr>Example: n=19,p=4, only 15% missing values</vt:lpstr>
      <vt:lpstr>Listwise Deletion (Complete case analysis)</vt:lpstr>
      <vt:lpstr>Pairwise Deletion (Available case analysis)</vt:lpstr>
      <vt:lpstr>Example</vt:lpstr>
      <vt:lpstr>Imputation Methods</vt:lpstr>
      <vt:lpstr>Imputation Methods</vt:lpstr>
      <vt:lpstr>Imputation Methods</vt:lpstr>
      <vt:lpstr>Last Observation Carried Forward</vt:lpstr>
      <vt:lpstr>Imputation Methods</vt:lpstr>
      <vt:lpstr>Imputation Methods</vt:lpstr>
      <vt:lpstr>Imputation Methods</vt:lpstr>
      <vt:lpstr>Imputation Methods</vt:lpstr>
      <vt:lpstr>Imputation Methods</vt:lpstr>
      <vt:lpstr>Imputation Methods</vt:lpstr>
      <vt:lpstr>Multiple Imputation (MI)</vt:lpstr>
      <vt:lpstr>Multiple Imputation</vt:lpstr>
      <vt:lpstr>Multiple Imputation</vt:lpstr>
      <vt:lpstr>Multiple Imputation</vt:lpstr>
      <vt:lpstr>EM-MCMC Multiple Imputation</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Gururajan Narasimhan</dc:creator>
  <cp:lastModifiedBy>Gururajan</cp:lastModifiedBy>
  <cp:revision>12</cp:revision>
  <dcterms:created xsi:type="dcterms:W3CDTF">2020-01-07T17:36:40Z</dcterms:created>
  <dcterms:modified xsi:type="dcterms:W3CDTF">2020-07-16T05:31:16Z</dcterms:modified>
</cp:coreProperties>
</file>